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69" r:id="rId1"/>
  </p:sldMasterIdLst>
  <p:notesMasterIdLst>
    <p:notesMasterId r:id="rId27"/>
  </p:notesMasterIdLst>
  <p:handoutMasterIdLst>
    <p:handoutMasterId r:id="rId28"/>
  </p:handoutMasterIdLst>
  <p:sldIdLst>
    <p:sldId id="723" r:id="rId2"/>
    <p:sldId id="753" r:id="rId3"/>
    <p:sldId id="697" r:id="rId4"/>
    <p:sldId id="752" r:id="rId5"/>
    <p:sldId id="729" r:id="rId6"/>
    <p:sldId id="750" r:id="rId7"/>
    <p:sldId id="751" r:id="rId8"/>
    <p:sldId id="748" r:id="rId9"/>
    <p:sldId id="755" r:id="rId10"/>
    <p:sldId id="731" r:id="rId11"/>
    <p:sldId id="732" r:id="rId12"/>
    <p:sldId id="733" r:id="rId13"/>
    <p:sldId id="741" r:id="rId14"/>
    <p:sldId id="754" r:id="rId15"/>
    <p:sldId id="756" r:id="rId16"/>
    <p:sldId id="742" r:id="rId17"/>
    <p:sldId id="743" r:id="rId18"/>
    <p:sldId id="736" r:id="rId19"/>
    <p:sldId id="735" r:id="rId20"/>
    <p:sldId id="737" r:id="rId21"/>
    <p:sldId id="746" r:id="rId22"/>
    <p:sldId id="739" r:id="rId23"/>
    <p:sldId id="740" r:id="rId24"/>
    <p:sldId id="747" r:id="rId25"/>
    <p:sldId id="749" r:id="rId26"/>
  </p:sldIdLst>
  <p:sldSz cx="9144000" cy="6858000" type="screen4x3"/>
  <p:notesSz cx="6888163" cy="10020300"/>
  <p:defaultTextStyle>
    <a:defPPr>
      <a:defRPr lang="el-G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56" userDrawn="1">
          <p15:clr>
            <a:srgbClr val="A4A3A4"/>
          </p15:clr>
        </p15:guide>
        <p15:guide id="2" pos="2170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99"/>
    <a:srgbClr val="D0E0CE"/>
    <a:srgbClr val="B6B8A2"/>
    <a:srgbClr val="A5C3A1"/>
    <a:srgbClr val="345C8C"/>
    <a:srgbClr val="E8F0EA"/>
    <a:srgbClr val="CDE0E8"/>
    <a:srgbClr val="22639E"/>
    <a:srgbClr val="464646"/>
    <a:srgbClr val="ABB8C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Μεσαίο στυλ 2 - Έμφαση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Μεσαίο στυλ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Μεσαίο στυλ 2 - Έμφαση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Μεσαίο στυλ 2 - Έμφαση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Μεσαίο στυλ 2 - Έμφαση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101" autoAdjust="0"/>
    <p:restoredTop sz="97000" autoAdjust="0"/>
  </p:normalViewPr>
  <p:slideViewPr>
    <p:cSldViewPr>
      <p:cViewPr varScale="1">
        <p:scale>
          <a:sx n="109" d="100"/>
          <a:sy n="109" d="100"/>
        </p:scale>
        <p:origin x="1740" y="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5144"/>
    </p:cViewPr>
  </p:sorterViewPr>
  <p:notesViewPr>
    <p:cSldViewPr>
      <p:cViewPr varScale="1">
        <p:scale>
          <a:sx n="76" d="100"/>
          <a:sy n="76" d="100"/>
        </p:scale>
        <p:origin x="-2166" y="-84"/>
      </p:cViewPr>
      <p:guideLst>
        <p:guide orient="horz" pos="3156"/>
        <p:guide pos="217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85621" cy="5014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11673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00934" y="0"/>
            <a:ext cx="2985621" cy="5014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DAE19BA0-8BA4-4A6E-8C01-878FFBF56B29}" type="datetimeFigureOut">
              <a:rPr lang="el-GR"/>
              <a:pPr>
                <a:defRPr/>
              </a:pPr>
              <a:t>4/4/2016</a:t>
            </a:fld>
            <a:endParaRPr lang="el-GR"/>
          </a:p>
        </p:txBody>
      </p:sp>
      <p:sp>
        <p:nvSpPr>
          <p:cNvPr id="11674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9517203"/>
            <a:ext cx="2985621" cy="5014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11674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00934" y="9517203"/>
            <a:ext cx="2985621" cy="5014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00D013F4-39C7-4484-8150-106EF8C0D832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60791455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κεφαλίδας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85621" cy="50149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effectLst/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3" name="2 - Θέση ημερομηνίας"/>
          <p:cNvSpPr>
            <a:spLocks noGrp="1"/>
          </p:cNvSpPr>
          <p:nvPr>
            <p:ph type="dt" idx="1"/>
          </p:nvPr>
        </p:nvSpPr>
        <p:spPr>
          <a:xfrm>
            <a:off x="3900934" y="0"/>
            <a:ext cx="2985621" cy="50149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effectLst/>
                <a:latin typeface="+mn-lt"/>
                <a:cs typeface="+mn-cs"/>
              </a:defRPr>
            </a:lvl1pPr>
          </a:lstStyle>
          <a:p>
            <a:pPr>
              <a:defRPr/>
            </a:pPr>
            <a:fld id="{9296A960-23F5-498B-AEFC-2F2FECC8762D}" type="datetimeFigureOut">
              <a:rPr lang="el-GR"/>
              <a:pPr>
                <a:defRPr/>
              </a:pPr>
              <a:t>4/4/2016</a:t>
            </a:fld>
            <a:endParaRPr lang="el-GR"/>
          </a:p>
        </p:txBody>
      </p:sp>
      <p:sp>
        <p:nvSpPr>
          <p:cNvPr id="4" name="3 - Θέση εικόνας διαφάνειας"/>
          <p:cNvSpPr>
            <a:spLocks noGrp="1" noRot="1" noChangeAspect="1"/>
          </p:cNvSpPr>
          <p:nvPr>
            <p:ph type="sldImg" idx="2"/>
          </p:nvPr>
        </p:nvSpPr>
        <p:spPr>
          <a:xfrm>
            <a:off x="941388" y="752475"/>
            <a:ext cx="5005387" cy="37560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l-GR" noProof="0"/>
          </a:p>
        </p:txBody>
      </p:sp>
      <p:sp>
        <p:nvSpPr>
          <p:cNvPr id="5" name="4 - Θέση σημειώσεων"/>
          <p:cNvSpPr>
            <a:spLocks noGrp="1"/>
          </p:cNvSpPr>
          <p:nvPr>
            <p:ph type="body" sz="quarter" idx="3"/>
          </p:nvPr>
        </p:nvSpPr>
        <p:spPr>
          <a:xfrm>
            <a:off x="688496" y="4760206"/>
            <a:ext cx="5511173" cy="450865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l-GR" noProof="0" dirty="0" err="1" smtClean="0"/>
              <a:t>Kλικ</a:t>
            </a:r>
            <a:r>
              <a:rPr lang="el-GR" noProof="0" dirty="0" smtClean="0"/>
              <a:t> για επεξεργασία των στυλ του υποδείγματος</a:t>
            </a:r>
          </a:p>
          <a:p>
            <a:pPr lvl="1"/>
            <a:r>
              <a:rPr lang="el-GR" noProof="0" dirty="0" smtClean="0"/>
              <a:t>Δεύτερου επιπέδου</a:t>
            </a:r>
          </a:p>
          <a:p>
            <a:pPr lvl="2"/>
            <a:r>
              <a:rPr lang="el-GR" noProof="0" dirty="0" smtClean="0"/>
              <a:t>Τρίτου επιπέδου</a:t>
            </a:r>
          </a:p>
          <a:p>
            <a:pPr lvl="3"/>
            <a:r>
              <a:rPr lang="el-GR" noProof="0" dirty="0" smtClean="0"/>
              <a:t>Τέταρτου επιπέδου</a:t>
            </a:r>
          </a:p>
          <a:p>
            <a:pPr lvl="4"/>
            <a:r>
              <a:rPr lang="el-GR" noProof="0" dirty="0" smtClean="0"/>
              <a:t>Πέμπτου επιπέδου</a:t>
            </a:r>
            <a:endParaRPr lang="el-GR" noProof="0" dirty="0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4"/>
          </p:nvPr>
        </p:nvSpPr>
        <p:spPr>
          <a:xfrm>
            <a:off x="1" y="9517203"/>
            <a:ext cx="2985621" cy="50149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effectLst/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5"/>
          </p:nvPr>
        </p:nvSpPr>
        <p:spPr>
          <a:xfrm>
            <a:off x="3900934" y="9517203"/>
            <a:ext cx="2985621" cy="50149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effectLst/>
                <a:latin typeface="+mn-lt"/>
                <a:cs typeface="+mn-cs"/>
              </a:defRPr>
            </a:lvl1pPr>
          </a:lstStyle>
          <a:p>
            <a:pPr>
              <a:defRPr/>
            </a:pPr>
            <a:fld id="{6CCAD9D7-1961-4960-86DF-B779231392FD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77367511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εικόνας διαφάνειας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- Θέση σημειώσεων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l-GR"/>
          </a:p>
        </p:txBody>
      </p:sp>
      <p:sp>
        <p:nvSpPr>
          <p:cNvPr id="4" name="3 - Θέση αριθμού διαφάνειας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CCAD9D7-1961-4960-86DF-B779231392FD}" type="slidenum">
              <a:rPr lang="el-GR" smtClean="0"/>
              <a:pPr>
                <a:defRPr/>
              </a:pPr>
              <a:t>1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84337816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41388" y="752475"/>
            <a:ext cx="5005387" cy="3756025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l-GR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61D17DB-96BC-4FFF-9529-EEA34709CD19}" type="slidenum">
              <a:rPr lang="el-GR" smtClean="0"/>
              <a:pPr>
                <a:defRPr/>
              </a:pPr>
              <a:t>10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45316184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41388" y="752475"/>
            <a:ext cx="5005387" cy="3756025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l-GR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61D17DB-96BC-4FFF-9529-EEA34709CD19}" type="slidenum">
              <a:rPr lang="el-GR" smtClean="0"/>
              <a:pPr>
                <a:defRPr/>
              </a:pPr>
              <a:t>11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87988749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41388" y="752475"/>
            <a:ext cx="5005387" cy="3756025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l-GR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61D17DB-96BC-4FFF-9529-EEA34709CD19}" type="slidenum">
              <a:rPr lang="el-GR" smtClean="0"/>
              <a:pPr>
                <a:defRPr/>
              </a:pPr>
              <a:t>12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02446154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41388" y="752475"/>
            <a:ext cx="5005387" cy="3756025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l-GR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61D17DB-96BC-4FFF-9529-EEA34709CD19}" type="slidenum">
              <a:rPr lang="el-GR" smtClean="0"/>
              <a:pPr>
                <a:defRPr/>
              </a:pPr>
              <a:t>13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87609779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41388" y="752475"/>
            <a:ext cx="5005387" cy="3756025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l-GR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61D17DB-96BC-4FFF-9529-EEA34709CD19}" type="slidenum">
              <a:rPr lang="el-GR" smtClean="0"/>
              <a:pPr>
                <a:defRPr/>
              </a:pPr>
              <a:t>14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43826710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41388" y="752475"/>
            <a:ext cx="5005387" cy="3756025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l-GR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61D17DB-96BC-4FFF-9529-EEA34709CD19}" type="slidenum">
              <a:rPr lang="el-GR" smtClean="0"/>
              <a:pPr>
                <a:defRPr/>
              </a:pPr>
              <a:t>15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75329048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41388" y="752475"/>
            <a:ext cx="5005387" cy="3756025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l-GR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61D17DB-96BC-4FFF-9529-EEA34709CD19}" type="slidenum">
              <a:rPr lang="el-GR" smtClean="0"/>
              <a:pPr>
                <a:defRPr/>
              </a:pPr>
              <a:t>16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55002907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41388" y="752475"/>
            <a:ext cx="5005387" cy="3756025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l-GR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61D17DB-96BC-4FFF-9529-EEA34709CD19}" type="slidenum">
              <a:rPr lang="el-GR" smtClean="0"/>
              <a:pPr>
                <a:defRPr/>
              </a:pPr>
              <a:t>17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50414848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41388" y="752475"/>
            <a:ext cx="5005387" cy="3756025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l-GR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61D17DB-96BC-4FFF-9529-EEA34709CD19}" type="slidenum">
              <a:rPr lang="el-GR" smtClean="0"/>
              <a:pPr>
                <a:defRPr/>
              </a:pPr>
              <a:t>18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96123156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41388" y="752475"/>
            <a:ext cx="5005387" cy="3756025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l-GR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61D17DB-96BC-4FFF-9529-EEA34709CD19}" type="slidenum">
              <a:rPr lang="el-GR" smtClean="0"/>
              <a:pPr>
                <a:defRPr/>
              </a:pPr>
              <a:t>19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24470999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41388" y="752475"/>
            <a:ext cx="5005387" cy="3756025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l-GR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61D17DB-96BC-4FFF-9529-EEA34709CD19}" type="slidenum">
              <a:rPr lang="el-GR" smtClean="0"/>
              <a:pPr>
                <a:defRPr/>
              </a:pPr>
              <a:t>2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59079675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41388" y="752475"/>
            <a:ext cx="5005387" cy="3756025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l-GR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61D17DB-96BC-4FFF-9529-EEA34709CD19}" type="slidenum">
              <a:rPr lang="el-GR" smtClean="0"/>
              <a:pPr>
                <a:defRPr/>
              </a:pPr>
              <a:t>20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08459281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41388" y="752475"/>
            <a:ext cx="5005387" cy="3756025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l-GR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61D17DB-96BC-4FFF-9529-EEA34709CD19}" type="slidenum">
              <a:rPr lang="el-GR" smtClean="0"/>
              <a:pPr>
                <a:defRPr/>
              </a:pPr>
              <a:t>21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85787838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41388" y="752475"/>
            <a:ext cx="5005387" cy="3756025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l-GR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61D17DB-96BC-4FFF-9529-EEA34709CD19}" type="slidenum">
              <a:rPr lang="el-GR" smtClean="0"/>
              <a:pPr>
                <a:defRPr/>
              </a:pPr>
              <a:t>22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284603840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41388" y="752475"/>
            <a:ext cx="5005387" cy="3756025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l-GR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61D17DB-96BC-4FFF-9529-EEA34709CD19}" type="slidenum">
              <a:rPr lang="el-GR" smtClean="0"/>
              <a:pPr>
                <a:defRPr/>
              </a:pPr>
              <a:t>23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601407092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41388" y="752475"/>
            <a:ext cx="5005387" cy="3756025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l-GR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61D17DB-96BC-4FFF-9529-EEA34709CD19}" type="slidenum">
              <a:rPr lang="el-GR" smtClean="0"/>
              <a:pPr>
                <a:defRPr/>
              </a:pPr>
              <a:t>24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453558245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41388" y="752475"/>
            <a:ext cx="5005387" cy="3756025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l-GR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61D17DB-96BC-4FFF-9529-EEA34709CD19}" type="slidenum">
              <a:rPr lang="el-GR" smtClean="0"/>
              <a:pPr>
                <a:defRPr/>
              </a:pPr>
              <a:t>25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16473901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41388" y="752475"/>
            <a:ext cx="5005387" cy="3756025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l-GR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61D17DB-96BC-4FFF-9529-EEA34709CD19}" type="slidenum">
              <a:rPr lang="el-GR" smtClean="0"/>
              <a:pPr>
                <a:defRPr/>
              </a:pPr>
              <a:t>3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81053651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41388" y="752475"/>
            <a:ext cx="5005387" cy="3756025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l-GR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61D17DB-96BC-4FFF-9529-EEA34709CD19}" type="slidenum">
              <a:rPr lang="el-GR" smtClean="0"/>
              <a:pPr>
                <a:defRPr/>
              </a:pPr>
              <a:t>4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53195453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41388" y="752475"/>
            <a:ext cx="5005387" cy="3756025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l-GR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61D17DB-96BC-4FFF-9529-EEA34709CD19}" type="slidenum">
              <a:rPr lang="el-GR" smtClean="0"/>
              <a:pPr>
                <a:defRPr/>
              </a:pPr>
              <a:t>5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70360085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41388" y="752475"/>
            <a:ext cx="5005387" cy="3756025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l-GR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61D17DB-96BC-4FFF-9529-EEA34709CD19}" type="slidenum">
              <a:rPr lang="el-GR" smtClean="0"/>
              <a:pPr>
                <a:defRPr/>
              </a:pPr>
              <a:t>6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82541398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41388" y="752475"/>
            <a:ext cx="5005387" cy="3756025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l-GR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61D17DB-96BC-4FFF-9529-EEA34709CD19}" type="slidenum">
              <a:rPr lang="el-GR" smtClean="0"/>
              <a:pPr>
                <a:defRPr/>
              </a:pPr>
              <a:t>7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8270890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41388" y="752475"/>
            <a:ext cx="5005387" cy="3756025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l-GR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61D17DB-96BC-4FFF-9529-EEA34709CD19}" type="slidenum">
              <a:rPr lang="el-GR" smtClean="0"/>
              <a:pPr>
                <a:defRPr/>
              </a:pPr>
              <a:t>8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23158563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41388" y="752475"/>
            <a:ext cx="5005387" cy="3756025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l-GR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61D17DB-96BC-4FFF-9529-EEA34709CD19}" type="slidenum">
              <a:rPr lang="el-GR" smtClean="0"/>
              <a:pPr>
                <a:defRPr/>
              </a:pPr>
              <a:t>9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5261672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Διαφάνεια τίτλο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Ορθογώνιο τρίγωνο 15"/>
          <p:cNvSpPr/>
          <p:nvPr/>
        </p:nvSpPr>
        <p:spPr>
          <a:xfrm>
            <a:off x="1" y="4664075"/>
            <a:ext cx="9150351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grpSp>
        <p:nvGrpSpPr>
          <p:cNvPr id="5" name="Ομάδα 16"/>
          <p:cNvGrpSpPr>
            <a:grpSpLocks/>
          </p:cNvGrpSpPr>
          <p:nvPr/>
        </p:nvGrpSpPr>
        <p:grpSpPr bwMode="auto">
          <a:xfrm>
            <a:off x="-3174" y="4953001"/>
            <a:ext cx="9147175" cy="1911350"/>
            <a:chOff x="-3765" y="4832896"/>
            <a:chExt cx="9147765" cy="2032192"/>
          </a:xfrm>
        </p:grpSpPr>
        <p:sp>
          <p:nvSpPr>
            <p:cNvPr id="6" name="Ελεύθερη σχεδίαση 18"/>
            <p:cNvSpPr>
              <a:spLocks/>
            </p:cNvSpPr>
            <p:nvPr/>
          </p:nvSpPr>
          <p:spPr bwMode="auto">
            <a:xfrm>
              <a:off x="1687032" y="4832896"/>
              <a:ext cx="7456968" cy="51817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extLst/>
            </a:lstStyle>
            <a:p>
              <a:pPr>
                <a:defRPr/>
              </a:pPr>
              <a:endParaRPr lang="en-US"/>
            </a:p>
          </p:txBody>
        </p:sp>
        <p:sp>
          <p:nvSpPr>
            <p:cNvPr id="7" name="Ελεύθερη σχεδίαση 19"/>
            <p:cNvSpPr>
              <a:spLocks/>
            </p:cNvSpPr>
            <p:nvPr/>
          </p:nvSpPr>
          <p:spPr bwMode="auto">
            <a:xfrm>
              <a:off x="35926" y="5135025"/>
              <a:ext cx="9108074" cy="838869"/>
            </a:xfrm>
            <a:custGeom>
              <a:avLst/>
              <a:gdLst>
                <a:gd name="T0" fmla="*/ 0 w 5760"/>
                <a:gd name="T1" fmla="*/ 0 h 528"/>
                <a:gd name="T2" fmla="*/ 5760 w 5760"/>
                <a:gd name="T3" fmla="*/ 0 h 528"/>
                <a:gd name="T4" fmla="*/ 5760 w 5760"/>
                <a:gd name="T5" fmla="*/ 528 h 528"/>
                <a:gd name="T6" fmla="*/ 48 w 5760"/>
                <a:gd name="T7" fmla="*/ 0 h 52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5760"/>
                <a:gd name="T13" fmla="*/ 0 h 528"/>
                <a:gd name="T14" fmla="*/ 5760 w 5760"/>
                <a:gd name="T15" fmla="*/ 528 h 52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>
                <a:defRPr/>
              </a:pPr>
              <a:endParaRPr lang="el-GR"/>
            </a:p>
          </p:txBody>
        </p:sp>
        <p:sp>
          <p:nvSpPr>
            <p:cNvPr id="8" name="Ελεύθερη σχεδίαση 2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>
                <a:defRPr/>
              </a:pPr>
              <a:endParaRPr lang="en-US"/>
            </a:p>
          </p:txBody>
        </p:sp>
        <p:cxnSp>
          <p:nvCxnSpPr>
            <p:cNvPr id="10" name="Ευθεία γραμμή σύνδεσης 22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Τίτλος 8"/>
          <p:cNvSpPr>
            <a:spLocks noGrp="1"/>
          </p:cNvSpPr>
          <p:nvPr>
            <p:ph type="ctrTitle"/>
          </p:nvPr>
        </p:nvSpPr>
        <p:spPr>
          <a:xfrm>
            <a:off x="685800" y="1752602"/>
            <a:ext cx="7772400" cy="1829761"/>
          </a:xfrm>
        </p:spPr>
        <p:txBody>
          <a:bodyPr anchor="b"/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el-GR" smtClean="0"/>
              <a:t>Στυλ κύριου τίτλου</a:t>
            </a:r>
            <a:endParaRPr lang="en-US"/>
          </a:p>
        </p:txBody>
      </p:sp>
      <p:sp>
        <p:nvSpPr>
          <p:cNvPr id="17" name="Υπότιτλος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el-GR" smtClean="0"/>
              <a:t>Στυλ κύριου υπότιτλου</a:t>
            </a:r>
            <a:endParaRPr lang="en-US"/>
          </a:p>
        </p:txBody>
      </p:sp>
      <p:sp>
        <p:nvSpPr>
          <p:cNvPr id="11" name="Θέση ημερομηνίας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2623AEE1-BA00-4665-A6A8-28CC58C402C5}" type="datetime1">
              <a:rPr lang="el-GR" smtClean="0"/>
              <a:pPr>
                <a:defRPr/>
              </a:pPr>
              <a:t>4/4/2016</a:t>
            </a:fld>
            <a:endParaRPr lang="el-GR"/>
          </a:p>
        </p:txBody>
      </p:sp>
      <p:sp>
        <p:nvSpPr>
          <p:cNvPr id="12" name="Θέση υποσέλιδου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el-GR"/>
          </a:p>
        </p:txBody>
      </p:sp>
      <p:sp>
        <p:nvSpPr>
          <p:cNvPr id="13" name="Θέση αριθμού διαφάνειας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0C761EC4-E443-4D68-A353-F47B980B1088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Τίτλος και Κατακόρυφο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l-GR" smtClean="0"/>
              <a:t>Στυλ κύριου τίτλου</a:t>
            </a:r>
            <a:endParaRPr lang="en-US"/>
          </a:p>
        </p:txBody>
      </p:sp>
      <p:sp>
        <p:nvSpPr>
          <p:cNvPr id="3" name="Θέση κατακόρυφου κειμένου 2"/>
          <p:cNvSpPr>
            <a:spLocks noGrp="1"/>
          </p:cNvSpPr>
          <p:nvPr>
            <p:ph type="body" orient="vert" idx="1"/>
          </p:nvPr>
        </p:nvSpPr>
        <p:spPr>
          <a:xfrm>
            <a:off x="457200" y="1481330"/>
            <a:ext cx="8229600" cy="4386071"/>
          </a:xfrm>
        </p:spPr>
        <p:txBody>
          <a:bodyPr vert="eaVert"/>
          <a:lstStyle>
            <a:extLst/>
          </a:lstStyle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/>
          </a:p>
        </p:txBody>
      </p:sp>
      <p:sp>
        <p:nvSpPr>
          <p:cNvPr id="4" name="Θέση ημερομηνίας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02AE59-D6E4-433E-9345-4684A2353005}" type="datetime1">
              <a:rPr lang="el-GR" smtClean="0"/>
              <a:pPr>
                <a:defRPr/>
              </a:pPr>
              <a:t>4/4/2016</a:t>
            </a:fld>
            <a:endParaRPr lang="el-GR"/>
          </a:p>
        </p:txBody>
      </p:sp>
      <p:sp>
        <p:nvSpPr>
          <p:cNvPr id="5" name="Θέση υποσέλιδου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6" name="Θέση αριθμού διαφάνειας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D25892-686C-4E82-88CA-9B1D8D6DE05C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Κατακόρυφος τίτλος και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Κατακόρυφος τίτλος 1"/>
          <p:cNvSpPr>
            <a:spLocks noGrp="1"/>
          </p:cNvSpPr>
          <p:nvPr>
            <p:ph type="title" orient="vert"/>
          </p:nvPr>
        </p:nvSpPr>
        <p:spPr>
          <a:xfrm>
            <a:off x="6844014" y="274641"/>
            <a:ext cx="1777471" cy="5592761"/>
          </a:xfrm>
        </p:spPr>
        <p:txBody>
          <a:bodyPr vert="eaVert"/>
          <a:lstStyle>
            <a:extLst/>
          </a:lstStyle>
          <a:p>
            <a:r>
              <a:rPr lang="el-GR" smtClean="0"/>
              <a:t>Στυλ κύριου τίτλου</a:t>
            </a:r>
            <a:endParaRPr lang="en-US"/>
          </a:p>
        </p:txBody>
      </p:sp>
      <p:sp>
        <p:nvSpPr>
          <p:cNvPr id="3" name="Θέση κατακόρυφου κειμένου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/>
          </a:p>
        </p:txBody>
      </p:sp>
      <p:sp>
        <p:nvSpPr>
          <p:cNvPr id="4" name="Θέση ημερομηνίας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DBDA5E-1ECF-4704-9BCC-11B435DA2C6B}" type="datetime1">
              <a:rPr lang="el-GR" smtClean="0"/>
              <a:pPr>
                <a:defRPr/>
              </a:pPr>
              <a:t>4/4/2016</a:t>
            </a:fld>
            <a:endParaRPr lang="el-GR"/>
          </a:p>
        </p:txBody>
      </p:sp>
      <p:sp>
        <p:nvSpPr>
          <p:cNvPr id="5" name="Θέση υποσέλιδου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6" name="Θέση αριθμού διαφάνειας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ABCE51-2220-447E-823A-354C4F18E2C7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Τίτλος και Περιεχό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/>
          </a:p>
        </p:txBody>
      </p:sp>
      <p:sp>
        <p:nvSpPr>
          <p:cNvPr id="7" name="Τίτλος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l-GR" smtClean="0"/>
              <a:t>Στυλ κύριου τίτλου</a:t>
            </a:r>
            <a:endParaRPr lang="en-US"/>
          </a:p>
        </p:txBody>
      </p:sp>
      <p:sp>
        <p:nvSpPr>
          <p:cNvPr id="4" name="Θέση ημερομηνίας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FCF0DB-E428-432E-AFA1-4B9562FAFC24}" type="datetime1">
              <a:rPr lang="el-GR" smtClean="0"/>
              <a:pPr>
                <a:defRPr/>
              </a:pPr>
              <a:t>4/4/2016</a:t>
            </a:fld>
            <a:endParaRPr lang="el-GR" dirty="0"/>
          </a:p>
        </p:txBody>
      </p:sp>
      <p:sp>
        <p:nvSpPr>
          <p:cNvPr id="5" name="Θέση υποσέλιδου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 dirty="0"/>
          </a:p>
        </p:txBody>
      </p:sp>
      <p:sp>
        <p:nvSpPr>
          <p:cNvPr id="6" name="Θέση αριθμού διαφάνειας 17"/>
          <p:cNvSpPr>
            <a:spLocks noGrp="1"/>
          </p:cNvSpPr>
          <p:nvPr>
            <p:ph type="sldNum" sz="quarter" idx="12"/>
          </p:nvPr>
        </p:nvSpPr>
        <p:spPr>
          <a:xfrm>
            <a:off x="5334000" y="6400800"/>
            <a:ext cx="366712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5EDE18-E5F0-44FB-AC50-9DDD076DE253}" type="slidenum">
              <a:rPr lang="el-GR"/>
              <a:pPr>
                <a:defRPr/>
              </a:pPr>
              <a:t>‹#›</a:t>
            </a:fld>
            <a:endParaRPr lang="el-GR"/>
          </a:p>
        </p:txBody>
      </p:sp>
      <p:pic>
        <p:nvPicPr>
          <p:cNvPr id="8" name="Picture 3" descr="ΛΟΓΟΤΥΠΟ ΣΗΜΑ ΗΔΙΚΑ-ΥΨΗΛΗ ΑΝΑΛΥΣΗ (icon)"/>
          <p:cNvPicPr>
            <a:picLocks noGrp="1" noChangeAspect="1"/>
          </p:cNvPicPr>
          <p:nvPr isPhoto="1"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637" y="76200"/>
            <a:ext cx="614363" cy="611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Κεφαλίδα ενότητα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Διάσημα 15"/>
          <p:cNvSpPr/>
          <p:nvPr/>
        </p:nvSpPr>
        <p:spPr>
          <a:xfrm>
            <a:off x="3636963" y="3005138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5" name="Διάσημα 16"/>
          <p:cNvSpPr/>
          <p:nvPr/>
        </p:nvSpPr>
        <p:spPr>
          <a:xfrm>
            <a:off x="3449638" y="3005138"/>
            <a:ext cx="184151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anchor="b"/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el-GR" smtClean="0"/>
              <a:t>Στυλ κύριου τίτλου</a:t>
            </a:r>
            <a:endParaRPr lang="en-US"/>
          </a:p>
        </p:txBody>
      </p:sp>
      <p:sp>
        <p:nvSpPr>
          <p:cNvPr id="3" name="Θέση κειμένου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el-GR" smtClean="0"/>
              <a:t>Στυλ υποδείγματος κειμένου</a:t>
            </a:r>
          </a:p>
        </p:txBody>
      </p:sp>
      <p:sp>
        <p:nvSpPr>
          <p:cNvPr id="6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DB6609D7-216B-4C41-A66C-FB38BAF5FAAC}" type="datetime1">
              <a:rPr lang="el-GR" smtClean="0"/>
              <a:pPr>
                <a:defRPr/>
              </a:pPr>
              <a:t>4/4/2016</a:t>
            </a:fld>
            <a:endParaRPr lang="el-GR"/>
          </a:p>
        </p:txBody>
      </p:sp>
      <p:sp>
        <p:nvSpPr>
          <p:cNvPr id="7" name="Θέση υποσέλιδου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l-GR"/>
          </a:p>
        </p:txBody>
      </p:sp>
      <p:sp>
        <p:nvSpPr>
          <p:cNvPr id="8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92F82BCB-76E6-4F4E-8A81-0952FEDE254B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Δύο περιεχόμεν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Θέση περιεχομένου 2"/>
          <p:cNvSpPr>
            <a:spLocks noGrp="1"/>
          </p:cNvSpPr>
          <p:nvPr>
            <p:ph sz="half" idx="1"/>
          </p:nvPr>
        </p:nvSpPr>
        <p:spPr>
          <a:xfrm>
            <a:off x="457200" y="1481329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/>
          </a:p>
        </p:txBody>
      </p:sp>
      <p:sp>
        <p:nvSpPr>
          <p:cNvPr id="4" name="Θέση περιεχομένου 3"/>
          <p:cNvSpPr>
            <a:spLocks noGrp="1"/>
          </p:cNvSpPr>
          <p:nvPr>
            <p:ph sz="half" idx="2"/>
          </p:nvPr>
        </p:nvSpPr>
        <p:spPr>
          <a:xfrm>
            <a:off x="4648200" y="1481329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/>
          </a:p>
        </p:txBody>
      </p:sp>
      <p:sp>
        <p:nvSpPr>
          <p:cNvPr id="8" name="Τίτλος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l-GR" dirty="0" smtClean="0"/>
              <a:t>Στυλ κύριου τίτλου</a:t>
            </a:r>
            <a:endParaRPr lang="en-US" dirty="0"/>
          </a:p>
        </p:txBody>
      </p:sp>
      <p:sp>
        <p:nvSpPr>
          <p:cNvPr id="5" name="Θέση ημερομηνίας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B6FF09-7EFA-4E2B-99B4-618792F2A554}" type="datetime1">
              <a:rPr lang="el-GR" smtClean="0"/>
              <a:pPr>
                <a:defRPr/>
              </a:pPr>
              <a:t>4/4/2016</a:t>
            </a:fld>
            <a:endParaRPr lang="el-GR"/>
          </a:p>
        </p:txBody>
      </p:sp>
      <p:sp>
        <p:nvSpPr>
          <p:cNvPr id="6" name="Θέση υποσέλιδου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7" name="Θέση αριθμού διαφάνειας 17"/>
          <p:cNvSpPr>
            <a:spLocks noGrp="1"/>
          </p:cNvSpPr>
          <p:nvPr>
            <p:ph type="sldNum" sz="quarter" idx="12"/>
          </p:nvPr>
        </p:nvSpPr>
        <p:spPr>
          <a:xfrm>
            <a:off x="5105400" y="6416675"/>
            <a:ext cx="366712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0747AC-6158-45F4-B83B-C72A80B3149B}" type="slidenum">
              <a:rPr lang="el-GR"/>
              <a:pPr>
                <a:defRPr/>
              </a:pPr>
              <a:t>‹#›</a:t>
            </a:fld>
            <a:endParaRPr lang="el-GR" dirty="0"/>
          </a:p>
        </p:txBody>
      </p:sp>
      <p:pic>
        <p:nvPicPr>
          <p:cNvPr id="9" name="Picture 3" descr="ΛΟΓΟΤΥΠΟ ΣΗΜΑ ΗΔΙΚΑ-ΥΨΗΛΗ ΑΝΑΛΥΣΗ (icon)"/>
          <p:cNvPicPr>
            <a:picLocks noGrp="1" noChangeAspect="1"/>
          </p:cNvPicPr>
          <p:nvPr isPhoto="1"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637" y="74612"/>
            <a:ext cx="614363" cy="611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Σύγκρισ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el-GR" smtClean="0"/>
              <a:t>Στυλ κύριου τίτλου</a:t>
            </a:r>
            <a:endParaRPr lang="en-US"/>
          </a:p>
        </p:txBody>
      </p:sp>
      <p:sp>
        <p:nvSpPr>
          <p:cNvPr id="3" name="Θέση κειμένου 2"/>
          <p:cNvSpPr>
            <a:spLocks noGrp="1"/>
          </p:cNvSpPr>
          <p:nvPr>
            <p:ph type="body" idx="1"/>
          </p:nvPr>
        </p:nvSpPr>
        <p:spPr>
          <a:xfrm>
            <a:off x="457201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l-GR" smtClean="0"/>
              <a:t>Στυλ υποδείγματος κειμένου</a:t>
            </a:r>
          </a:p>
        </p:txBody>
      </p:sp>
      <p:sp>
        <p:nvSpPr>
          <p:cNvPr id="4" name="Θέση κειμένου 3"/>
          <p:cNvSpPr>
            <a:spLocks noGrp="1"/>
          </p:cNvSpPr>
          <p:nvPr>
            <p:ph type="body" sz="half" idx="3"/>
          </p:nvPr>
        </p:nvSpPr>
        <p:spPr>
          <a:xfrm>
            <a:off x="4645027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l-GR" smtClean="0"/>
              <a:t>Στυλ υποδείγματος κειμένου</a:t>
            </a:r>
          </a:p>
        </p:txBody>
      </p:sp>
      <p:sp>
        <p:nvSpPr>
          <p:cNvPr id="5" name="Θέση περιεχομένου 4"/>
          <p:cNvSpPr>
            <a:spLocks noGrp="1"/>
          </p:cNvSpPr>
          <p:nvPr>
            <p:ph sz="quarter" idx="2"/>
          </p:nvPr>
        </p:nvSpPr>
        <p:spPr>
          <a:xfrm>
            <a:off x="457201" y="1444295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/>
          </a:p>
        </p:txBody>
      </p:sp>
      <p:sp>
        <p:nvSpPr>
          <p:cNvPr id="6" name="Θέση περιεχομένου 5"/>
          <p:cNvSpPr>
            <a:spLocks noGrp="1"/>
          </p:cNvSpPr>
          <p:nvPr>
            <p:ph sz="quarter" idx="4"/>
          </p:nvPr>
        </p:nvSpPr>
        <p:spPr>
          <a:xfrm>
            <a:off x="4645026" y="1444295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/>
          </a:p>
        </p:txBody>
      </p:sp>
      <p:sp>
        <p:nvSpPr>
          <p:cNvPr id="7" name="Θέση ημερομηνίας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C418C1-8D8D-4263-A809-E18E3E8B357B}" type="datetime1">
              <a:rPr lang="el-GR" smtClean="0"/>
              <a:pPr>
                <a:defRPr/>
              </a:pPr>
              <a:t>4/4/2016</a:t>
            </a:fld>
            <a:endParaRPr lang="el-GR"/>
          </a:p>
        </p:txBody>
      </p:sp>
      <p:sp>
        <p:nvSpPr>
          <p:cNvPr id="8" name="Θέση υποσέλιδου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9" name="Θέση αριθμού διαφάνειας 17"/>
          <p:cNvSpPr>
            <a:spLocks noGrp="1"/>
          </p:cNvSpPr>
          <p:nvPr>
            <p:ph type="sldNum" sz="quarter" idx="12"/>
          </p:nvPr>
        </p:nvSpPr>
        <p:spPr>
          <a:xfrm>
            <a:off x="5410200" y="6408739"/>
            <a:ext cx="366712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087388-B108-4851-BB77-6ADC1200F412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Μόνο τίτλ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Τίτλος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l-GR" smtClean="0"/>
              <a:t>Στυλ κύριου τίτλου</a:t>
            </a:r>
            <a:endParaRPr lang="en-US"/>
          </a:p>
        </p:txBody>
      </p:sp>
      <p:sp>
        <p:nvSpPr>
          <p:cNvPr id="3" name="Θέση ημερομηνίας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6DD25D-CE88-43C8-AC17-B0A1F375AA63}" type="datetime1">
              <a:rPr lang="el-GR" smtClean="0"/>
              <a:pPr>
                <a:defRPr/>
              </a:pPr>
              <a:t>4/4/2016</a:t>
            </a:fld>
            <a:endParaRPr lang="el-GR"/>
          </a:p>
        </p:txBody>
      </p:sp>
      <p:sp>
        <p:nvSpPr>
          <p:cNvPr id="4" name="Θέση υποσέλιδου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5" name="Θέση αριθμού διαφάνειας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AE0044-195E-4EA5-B713-1B1F1F5F1993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Κεν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ημερομηνίας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245C27-0AA8-4894-B8B4-0C87D690171F}" type="datetime1">
              <a:rPr lang="el-GR" smtClean="0"/>
              <a:pPr>
                <a:defRPr/>
              </a:pPr>
              <a:t>4/4/2016</a:t>
            </a:fld>
            <a:endParaRPr lang="el-GR"/>
          </a:p>
        </p:txBody>
      </p:sp>
      <p:sp>
        <p:nvSpPr>
          <p:cNvPr id="3" name="Θέση υποσέλιδου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4" name="Θέση αριθμού διαφάνειας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2B999B-AF6A-4B75-A950-299A7328E24B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Περιεχόμενο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lang="el-GR" smtClean="0"/>
              <a:t>Στυλ κύριου τίτλου</a:t>
            </a:r>
            <a:endParaRPr lang="en-US"/>
          </a:p>
        </p:txBody>
      </p:sp>
      <p:sp>
        <p:nvSpPr>
          <p:cNvPr id="3" name="Θέση κειμένου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el-GR" smtClean="0"/>
              <a:t>Στυλ υποδείγματος κειμένου</a:t>
            </a:r>
          </a:p>
        </p:txBody>
      </p:sp>
      <p:sp>
        <p:nvSpPr>
          <p:cNvPr id="4" name="Θέση περιεχομένου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/>
          </a:p>
        </p:txBody>
      </p:sp>
      <p:sp>
        <p:nvSpPr>
          <p:cNvPr id="5" name="Θέση ημερομηνίας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AE54FA-A44C-466D-98AE-A9C4589BB382}" type="datetime1">
              <a:rPr lang="el-GR" smtClean="0"/>
              <a:pPr>
                <a:defRPr/>
              </a:pPr>
              <a:t>4/4/2016</a:t>
            </a:fld>
            <a:endParaRPr lang="el-GR"/>
          </a:p>
        </p:txBody>
      </p:sp>
      <p:sp>
        <p:nvSpPr>
          <p:cNvPr id="6" name="Θέση υποσέλιδου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7" name="Θέση αριθμού διαφάνειας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FE4ECF-1B42-4629-A3D3-E099F1CE8E4E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Εικόνα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Ελεύθερη σχεδίαση 15"/>
          <p:cNvSpPr>
            <a:spLocks/>
          </p:cNvSpPr>
          <p:nvPr/>
        </p:nvSpPr>
        <p:spPr bwMode="auto">
          <a:xfrm>
            <a:off x="500063" y="5945188"/>
            <a:ext cx="4940300" cy="9207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6" name="Ελεύθερη σχεδίαση 16"/>
          <p:cNvSpPr>
            <a:spLocks/>
          </p:cNvSpPr>
          <p:nvPr/>
        </p:nvSpPr>
        <p:spPr bwMode="auto">
          <a:xfrm>
            <a:off x="485775" y="5938838"/>
            <a:ext cx="3690939" cy="933450"/>
          </a:xfrm>
          <a:custGeom>
            <a:avLst/>
            <a:gdLst>
              <a:gd name="T0" fmla="*/ 0 w 5591"/>
              <a:gd name="T1" fmla="*/ 0 h 588"/>
              <a:gd name="T2" fmla="*/ 5760 w 5591"/>
              <a:gd name="T3" fmla="*/ 0 h 588"/>
              <a:gd name="T4" fmla="*/ 5760 w 5591"/>
              <a:gd name="T5" fmla="*/ 528 h 588"/>
              <a:gd name="T6" fmla="*/ 48 w 5591"/>
              <a:gd name="T7" fmla="*/ 0 h 588"/>
              <a:gd name="T8" fmla="*/ 0 60000 65536"/>
              <a:gd name="T9" fmla="*/ 0 60000 65536"/>
              <a:gd name="T10" fmla="*/ 0 60000 65536"/>
              <a:gd name="T11" fmla="*/ 0 60000 65536"/>
              <a:gd name="T12" fmla="*/ 0 w 5591"/>
              <a:gd name="T13" fmla="*/ 0 h 588"/>
              <a:gd name="T14" fmla="*/ 5591 w 5591"/>
              <a:gd name="T15" fmla="*/ 588 h 58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>
              <a:defRPr/>
            </a:pPr>
            <a:endParaRPr lang="el-GR"/>
          </a:p>
        </p:txBody>
      </p:sp>
      <p:sp>
        <p:nvSpPr>
          <p:cNvPr id="7" name="Ορθογώνιο τρίγωνο 18"/>
          <p:cNvSpPr>
            <a:spLocks/>
          </p:cNvSpPr>
          <p:nvPr/>
        </p:nvSpPr>
        <p:spPr bwMode="auto">
          <a:xfrm>
            <a:off x="-6043" y="5791254"/>
            <a:ext cx="3402315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cxnSp>
        <p:nvCxnSpPr>
          <p:cNvPr id="8" name="Ευθεία γραμμή σύνδεσης 19"/>
          <p:cNvCxnSpPr/>
          <p:nvPr/>
        </p:nvCxnSpPr>
        <p:spPr>
          <a:xfrm>
            <a:off x="-9237" y="5787739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Διάσημα 20"/>
          <p:cNvSpPr/>
          <p:nvPr/>
        </p:nvSpPr>
        <p:spPr>
          <a:xfrm>
            <a:off x="8664576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0" name="Διάσημα 22"/>
          <p:cNvSpPr/>
          <p:nvPr/>
        </p:nvSpPr>
        <p:spPr>
          <a:xfrm>
            <a:off x="8477251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4" name="Θέση κειμένου 3"/>
          <p:cNvSpPr>
            <a:spLocks noGrp="1"/>
          </p:cNvSpPr>
          <p:nvPr>
            <p:ph type="body" sz="half" idx="2"/>
          </p:nvPr>
        </p:nvSpPr>
        <p:spPr>
          <a:xfrm>
            <a:off x="1141232" y="5443403"/>
            <a:ext cx="7162800" cy="648232"/>
          </a:xfrm>
          <a:noFill/>
        </p:spPr>
        <p:txBody>
          <a:bodyPr tIns="0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el-GR" smtClean="0"/>
              <a:t>Στυλ υποδείγματος κειμένου</a:t>
            </a:r>
          </a:p>
        </p:txBody>
      </p:sp>
      <p:sp>
        <p:nvSpPr>
          <p:cNvPr id="3" name="Θέση εικόνας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el-GR" noProof="0" smtClean="0"/>
              <a:t>Κάντε κλικ στο εικονίδιο για να προσθέσετε μια εικόνα</a:t>
            </a:r>
            <a:endParaRPr lang="en-US" noProof="0" dirty="0"/>
          </a:p>
        </p:txBody>
      </p:sp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228600" y="4865123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lang="el-GR" smtClean="0"/>
              <a:t>Στυλ κύριου τίτλου</a:t>
            </a:r>
            <a:endParaRPr lang="en-US"/>
          </a:p>
        </p:txBody>
      </p:sp>
      <p:sp>
        <p:nvSpPr>
          <p:cNvPr id="11" name="Θέση ημερομηνίας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2B7FB31D-EE60-4866-BF5E-757F4DF22C91}" type="datetime1">
              <a:rPr lang="el-GR" smtClean="0"/>
              <a:pPr>
                <a:defRPr/>
              </a:pPr>
              <a:t>4/4/2016</a:t>
            </a:fld>
            <a:endParaRPr lang="el-GR"/>
          </a:p>
        </p:txBody>
      </p:sp>
      <p:sp>
        <p:nvSpPr>
          <p:cNvPr id="12" name="Θέση υποσέλιδου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el-GR"/>
          </a:p>
        </p:txBody>
      </p:sp>
      <p:sp>
        <p:nvSpPr>
          <p:cNvPr id="13" name="Θέση αριθμού διαφάνειας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1402CC3C-8BAD-4554-A43A-A2DCF5336423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Ελεύθερη σχεδίαση 12"/>
          <p:cNvSpPr>
            <a:spLocks/>
          </p:cNvSpPr>
          <p:nvPr/>
        </p:nvSpPr>
        <p:spPr bwMode="auto">
          <a:xfrm>
            <a:off x="500063" y="5945188"/>
            <a:ext cx="4940300" cy="9207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027" name="Ελεύθερη σχεδίαση 11"/>
          <p:cNvSpPr>
            <a:spLocks/>
          </p:cNvSpPr>
          <p:nvPr/>
        </p:nvSpPr>
        <p:spPr bwMode="auto">
          <a:xfrm>
            <a:off x="485775" y="5938838"/>
            <a:ext cx="3690939" cy="933450"/>
          </a:xfrm>
          <a:custGeom>
            <a:avLst/>
            <a:gdLst>
              <a:gd name="T0" fmla="*/ 0 w 5591"/>
              <a:gd name="T1" fmla="*/ 0 h 588"/>
              <a:gd name="T2" fmla="*/ 5760 w 5591"/>
              <a:gd name="T3" fmla="*/ 0 h 588"/>
              <a:gd name="T4" fmla="*/ 5760 w 5591"/>
              <a:gd name="T5" fmla="*/ 528 h 588"/>
              <a:gd name="T6" fmla="*/ 48 w 5591"/>
              <a:gd name="T7" fmla="*/ 0 h 588"/>
              <a:gd name="T8" fmla="*/ 0 60000 65536"/>
              <a:gd name="T9" fmla="*/ 0 60000 65536"/>
              <a:gd name="T10" fmla="*/ 0 60000 65536"/>
              <a:gd name="T11" fmla="*/ 0 60000 65536"/>
              <a:gd name="T12" fmla="*/ 0 w 5591"/>
              <a:gd name="T13" fmla="*/ 0 h 588"/>
              <a:gd name="T14" fmla="*/ 5591 w 5591"/>
              <a:gd name="T15" fmla="*/ 588 h 58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>
              <a:defRPr/>
            </a:pPr>
            <a:endParaRPr lang="el-GR"/>
          </a:p>
        </p:txBody>
      </p:sp>
      <p:sp>
        <p:nvSpPr>
          <p:cNvPr id="14" name="Ορθογώνιο τρίγωνο 13"/>
          <p:cNvSpPr>
            <a:spLocks/>
          </p:cNvSpPr>
          <p:nvPr/>
        </p:nvSpPr>
        <p:spPr bwMode="auto">
          <a:xfrm>
            <a:off x="-6043" y="5791254"/>
            <a:ext cx="3402315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cxnSp>
        <p:nvCxnSpPr>
          <p:cNvPr id="15" name="Ευθεία γραμμή σύνδεσης 14"/>
          <p:cNvCxnSpPr/>
          <p:nvPr/>
        </p:nvCxnSpPr>
        <p:spPr>
          <a:xfrm>
            <a:off x="-9237" y="5787739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Θέση τίτλου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lang="el-GR" smtClean="0"/>
              <a:t>Στυλ κύριου τίτλου</a:t>
            </a:r>
            <a:endParaRPr lang="en-US"/>
          </a:p>
        </p:txBody>
      </p:sp>
      <p:sp>
        <p:nvSpPr>
          <p:cNvPr id="2057" name="Θέση κειμένου 29"/>
          <p:cNvSpPr>
            <a:spLocks noGrp="1"/>
          </p:cNvSpPr>
          <p:nvPr>
            <p:ph type="body" idx="1"/>
          </p:nvPr>
        </p:nvSpPr>
        <p:spPr bwMode="auto">
          <a:xfrm>
            <a:off x="457200" y="1481138"/>
            <a:ext cx="82296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 smtClean="0"/>
          </a:p>
        </p:txBody>
      </p:sp>
      <p:sp>
        <p:nvSpPr>
          <p:cNvPr id="10" name="Θέση ημερομηνίας 9"/>
          <p:cNvSpPr>
            <a:spLocks noGrp="1"/>
          </p:cNvSpPr>
          <p:nvPr>
            <p:ph type="dt" sz="half" idx="2"/>
          </p:nvPr>
        </p:nvSpPr>
        <p:spPr>
          <a:xfrm>
            <a:off x="6727825" y="6408739"/>
            <a:ext cx="1919288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extLst/>
          </a:lstStyle>
          <a:p>
            <a:pPr>
              <a:defRPr/>
            </a:pPr>
            <a:fld id="{D88E229F-57EE-4659-9CE2-DAA985161BE3}" type="datetime1">
              <a:rPr lang="el-GR" smtClean="0"/>
              <a:pPr>
                <a:defRPr/>
              </a:pPr>
              <a:t>4/4/2016</a:t>
            </a:fld>
            <a:endParaRPr lang="el-GR"/>
          </a:p>
        </p:txBody>
      </p:sp>
      <p:sp>
        <p:nvSpPr>
          <p:cNvPr id="22" name="Θέση υποσέλιδου 21"/>
          <p:cNvSpPr>
            <a:spLocks noGrp="1"/>
          </p:cNvSpPr>
          <p:nvPr>
            <p:ph type="ftr" sz="quarter" idx="3"/>
          </p:nvPr>
        </p:nvSpPr>
        <p:spPr>
          <a:xfrm>
            <a:off x="4379914" y="6408739"/>
            <a:ext cx="2351087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extLst/>
          </a:lstStyle>
          <a:p>
            <a:pPr>
              <a:defRPr/>
            </a:pPr>
            <a:endParaRPr lang="el-GR"/>
          </a:p>
        </p:txBody>
      </p:sp>
      <p:sp>
        <p:nvSpPr>
          <p:cNvPr id="18" name="Θέση αριθμού διαφάνειας 17"/>
          <p:cNvSpPr>
            <a:spLocks noGrp="1"/>
          </p:cNvSpPr>
          <p:nvPr>
            <p:ph type="sldNum" sz="quarter" idx="4"/>
          </p:nvPr>
        </p:nvSpPr>
        <p:spPr>
          <a:xfrm>
            <a:off x="8647113" y="6408739"/>
            <a:ext cx="366712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extLst/>
          </a:lstStyle>
          <a:p>
            <a:pPr>
              <a:defRPr/>
            </a:pPr>
            <a:fld id="{2258505C-9FB7-4C89-AD29-6D05CA1D91F3}" type="slidenum">
              <a:rPr lang="el-GR"/>
              <a:pPr>
                <a:defRPr/>
              </a:pPr>
              <a:t>‹#›</a:t>
            </a:fld>
            <a:endParaRPr lang="el-GR"/>
          </a:p>
        </p:txBody>
      </p:sp>
      <p:pic>
        <p:nvPicPr>
          <p:cNvPr id="12" name="11 - Εικόνα"/>
          <p:cNvPicPr/>
          <p:nvPr userDrawn="1"/>
        </p:nvPicPr>
        <p:blipFill>
          <a:blip r:embed="rId14" cstate="print"/>
          <a:stretch>
            <a:fillRect/>
          </a:stretch>
        </p:blipFill>
        <p:spPr bwMode="auto">
          <a:xfrm>
            <a:off x="4536000" y="5858000"/>
            <a:ext cx="4608000" cy="100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083" r:id="rId1"/>
    <p:sldLayoutId id="2147484075" r:id="rId2"/>
    <p:sldLayoutId id="2147484084" r:id="rId3"/>
    <p:sldLayoutId id="2147484076" r:id="rId4"/>
    <p:sldLayoutId id="2147484077" r:id="rId5"/>
    <p:sldLayoutId id="2147484078" r:id="rId6"/>
    <p:sldLayoutId id="2147484079" r:id="rId7"/>
    <p:sldLayoutId id="2147484080" r:id="rId8"/>
    <p:sldLayoutId id="2147484085" r:id="rId9"/>
    <p:sldLayoutId id="2147484081" r:id="rId10"/>
    <p:sldLayoutId id="2147484082" r:id="rId11"/>
  </p:sldLayoutIdLst>
  <p:transition>
    <p:zoom/>
  </p:transition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9pPr>
      <a:extLst/>
    </p:titleStyle>
    <p:bodyStyle>
      <a:lvl1pPr marL="365125" indent="-255588" algn="l" rtl="0" eaLnBrk="0" fontAlgn="base" hangingPunct="0">
        <a:spcBef>
          <a:spcPts val="400"/>
        </a:spcBef>
        <a:spcAft>
          <a:spcPct val="0"/>
        </a:spcAft>
        <a:buClr>
          <a:schemeClr val="accent1"/>
        </a:buClr>
        <a:buSzPct val="68000"/>
        <a:buFont typeface="Wingdings 3" pitchFamily="18" charset="2"/>
        <a:buChar char=""/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0713" indent="-228600" algn="l" rtl="0" eaLnBrk="0" fontAlgn="base" hangingPunct="0">
        <a:spcBef>
          <a:spcPts val="325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8838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SzPct val="100000"/>
        <a:buFont typeface="Wingdings 2" pitchFamily="18" charset="2"/>
        <a:buChar char="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-prescription.gr/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Τίτλος 1"/>
          <p:cNvSpPr txBox="1">
            <a:spLocks/>
          </p:cNvSpPr>
          <p:nvPr/>
        </p:nvSpPr>
        <p:spPr>
          <a:xfrm>
            <a:off x="685800" y="1295400"/>
            <a:ext cx="7772400" cy="26670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  <a:scene3d>
            <a:camera prst="orthographicFront"/>
            <a:lightRig rig="soft" dir="t"/>
          </a:scene3d>
          <a:sp3d extrusionH="76200">
            <a:bevelT/>
            <a:extrusionClr>
              <a:schemeClr val="bg1">
                <a:lumMod val="65000"/>
              </a:schemeClr>
            </a:extrusionClr>
          </a:sp3d>
        </p:spPr>
        <p:txBody>
          <a:bodyPr anchor="b">
            <a:noAutofit/>
            <a:sp3d prstMaterial="softEdge">
              <a:bevelT w="25400" h="25400"/>
            </a:sp3d>
          </a:bodyPr>
          <a:lstStyle/>
          <a:p>
            <a:pPr algn="ctr" fontAlgn="auto">
              <a:spcAft>
                <a:spcPts val="0"/>
              </a:spcAft>
              <a:defRPr/>
            </a:pPr>
            <a:endParaRPr lang="el-GR" sz="3600" b="1" dirty="0" smtClean="0">
              <a:solidFill>
                <a:srgbClr val="0070C0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latin typeface="Arial" pitchFamily="34" charset="0"/>
              <a:ea typeface="Tahoma" pitchFamily="34" charset="0"/>
              <a:cs typeface="Arial" pitchFamily="34" charset="0"/>
            </a:endParaRPr>
          </a:p>
          <a:p>
            <a:pPr algn="ctr" fontAlgn="auto">
              <a:spcAft>
                <a:spcPts val="0"/>
              </a:spcAft>
              <a:defRPr/>
            </a:pPr>
            <a:endParaRPr lang="el-GR" sz="3600" b="1" dirty="0" smtClean="0">
              <a:solidFill>
                <a:srgbClr val="0070C0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latin typeface="Arial" pitchFamily="34" charset="0"/>
              <a:ea typeface="Tahoma" pitchFamily="34" charset="0"/>
              <a:cs typeface="Arial" pitchFamily="34" charset="0"/>
            </a:endParaRPr>
          </a:p>
          <a:p>
            <a:pPr algn="ctr" fontAlgn="auto">
              <a:spcAft>
                <a:spcPts val="0"/>
              </a:spcAft>
              <a:defRPr/>
            </a:pPr>
            <a:endParaRPr lang="el-GR" sz="3600" b="1" dirty="0" smtClean="0">
              <a:solidFill>
                <a:srgbClr val="0070C0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latin typeface="Arial" pitchFamily="34" charset="0"/>
              <a:ea typeface="Tahoma" pitchFamily="34" charset="0"/>
              <a:cs typeface="Arial" pitchFamily="34" charset="0"/>
            </a:endParaRPr>
          </a:p>
          <a:p>
            <a:pPr algn="ctr" fontAlgn="auto">
              <a:spcAft>
                <a:spcPts val="0"/>
              </a:spcAft>
              <a:defRPr/>
            </a:pPr>
            <a:endParaRPr lang="el-GR" sz="3600" b="1" dirty="0" smtClean="0">
              <a:solidFill>
                <a:srgbClr val="0070C0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latin typeface="Arial" pitchFamily="34" charset="0"/>
              <a:ea typeface="Tahoma" pitchFamily="34" charset="0"/>
              <a:cs typeface="Arial" pitchFamily="34" charset="0"/>
            </a:endParaRPr>
          </a:p>
          <a:p>
            <a:pPr algn="ctr" fontAlgn="auto">
              <a:spcAft>
                <a:spcPts val="0"/>
              </a:spcAft>
              <a:defRPr/>
            </a:pPr>
            <a:endParaRPr lang="el-GR" sz="3600" b="1" dirty="0" smtClean="0">
              <a:solidFill>
                <a:srgbClr val="0070C0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latin typeface="Arial" pitchFamily="34" charset="0"/>
              <a:ea typeface="Tahoma" pitchFamily="34" charset="0"/>
              <a:cs typeface="Arial" pitchFamily="34" charset="0"/>
            </a:endParaRPr>
          </a:p>
          <a:p>
            <a:pPr algn="ctr" fontAlgn="auto">
              <a:spcAft>
                <a:spcPts val="0"/>
              </a:spcAft>
              <a:defRPr/>
            </a:pPr>
            <a:endParaRPr lang="el-GR" sz="3600" b="1" dirty="0" smtClean="0">
              <a:solidFill>
                <a:srgbClr val="0070C0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latin typeface="Arial" pitchFamily="34" charset="0"/>
              <a:ea typeface="Tahoma" pitchFamily="34" charset="0"/>
              <a:cs typeface="Arial" pitchFamily="34" charset="0"/>
            </a:endParaRPr>
          </a:p>
          <a:p>
            <a:pPr algn="ctr" fontAlgn="auto">
              <a:spcAft>
                <a:spcPts val="0"/>
              </a:spcAft>
              <a:defRPr/>
            </a:pPr>
            <a:endParaRPr lang="el-GR" sz="3600" b="1" dirty="0" smtClean="0">
              <a:solidFill>
                <a:srgbClr val="0070C0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latin typeface="Arial" pitchFamily="34" charset="0"/>
              <a:ea typeface="Tahoma" pitchFamily="34" charset="0"/>
              <a:cs typeface="Arial" pitchFamily="34" charset="0"/>
            </a:endParaRPr>
          </a:p>
          <a:p>
            <a:pPr algn="ctr" fontAlgn="auto">
              <a:spcAft>
                <a:spcPts val="0"/>
              </a:spcAft>
              <a:defRPr/>
            </a:pPr>
            <a:endParaRPr lang="el-GR" sz="3600" b="1" dirty="0" smtClean="0">
              <a:solidFill>
                <a:srgbClr val="0070C0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latin typeface="Arial" pitchFamily="34" charset="0"/>
              <a:ea typeface="Tahoma" pitchFamily="34" charset="0"/>
              <a:cs typeface="Arial" pitchFamily="34" charset="0"/>
            </a:endParaRPr>
          </a:p>
          <a:p>
            <a:pPr algn="ctr" fontAlgn="auto">
              <a:spcAft>
                <a:spcPts val="0"/>
              </a:spcAft>
              <a:defRPr/>
            </a:pPr>
            <a:endParaRPr lang="el-GR" sz="3600" b="1" dirty="0" smtClean="0">
              <a:solidFill>
                <a:srgbClr val="0070C0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latin typeface="Arial" pitchFamily="34" charset="0"/>
              <a:ea typeface="Tahoma" pitchFamily="34" charset="0"/>
              <a:cs typeface="Arial" pitchFamily="34" charset="0"/>
            </a:endParaRPr>
          </a:p>
          <a:p>
            <a:pPr algn="ctr" fontAlgn="auto">
              <a:spcAft>
                <a:spcPts val="0"/>
              </a:spcAft>
              <a:defRPr/>
            </a:pPr>
            <a:endParaRPr lang="el-GR" sz="3600" b="1" dirty="0" smtClean="0">
              <a:solidFill>
                <a:srgbClr val="0070C0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latin typeface="Arial" pitchFamily="34" charset="0"/>
              <a:ea typeface="Tahoma" pitchFamily="34" charset="0"/>
              <a:cs typeface="Arial" pitchFamily="34" charset="0"/>
            </a:endParaRPr>
          </a:p>
          <a:p>
            <a:pPr algn="ctr" fontAlgn="auto">
              <a:spcAft>
                <a:spcPts val="0"/>
              </a:spcAft>
              <a:defRPr/>
            </a:pPr>
            <a:endParaRPr lang="el-GR" sz="3600" b="1" dirty="0" smtClean="0">
              <a:solidFill>
                <a:srgbClr val="0070C0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latin typeface="Arial" pitchFamily="34" charset="0"/>
              <a:ea typeface="Tahoma" pitchFamily="34" charset="0"/>
              <a:cs typeface="Arial" pitchFamily="34" charset="0"/>
            </a:endParaRPr>
          </a:p>
          <a:p>
            <a:pPr algn="ctr" fontAlgn="auto">
              <a:spcAft>
                <a:spcPts val="0"/>
              </a:spcAft>
              <a:defRPr/>
            </a:pPr>
            <a:endParaRPr lang="el-GR" sz="3600" b="1" dirty="0" smtClean="0">
              <a:solidFill>
                <a:srgbClr val="0070C0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latin typeface="Arial" pitchFamily="34" charset="0"/>
              <a:ea typeface="Tahoma" pitchFamily="34" charset="0"/>
              <a:cs typeface="Arial" pitchFamily="34" charset="0"/>
            </a:endParaRPr>
          </a:p>
          <a:p>
            <a:pPr algn="ctr" fontAlgn="auto">
              <a:spcAft>
                <a:spcPts val="0"/>
              </a:spcAft>
              <a:defRPr/>
            </a:pPr>
            <a:r>
              <a:rPr lang="el-GR" sz="3600" b="1" dirty="0" smtClean="0">
                <a:solidFill>
                  <a:srgbClr val="0070C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Arial" pitchFamily="34" charset="0"/>
                <a:ea typeface="Tahoma" pitchFamily="34" charset="0"/>
                <a:cs typeface="Arial" pitchFamily="34" charset="0"/>
              </a:rPr>
              <a:t>Ανάπτυξη Συστήματος Ηλεκτρονικής Συνταγογράφησης και Παροχής Σχετικών Υποστηρικτικών Υπηρεσιών</a:t>
            </a:r>
          </a:p>
        </p:txBody>
      </p:sp>
      <p:pic>
        <p:nvPicPr>
          <p:cNvPr id="8" name="7 - Εικόνα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05000" y="5638800"/>
            <a:ext cx="5273675" cy="9886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10 - TextBox"/>
          <p:cNvSpPr txBox="1"/>
          <p:nvPr/>
        </p:nvSpPr>
        <p:spPr>
          <a:xfrm>
            <a:off x="2133600" y="4343400"/>
            <a:ext cx="4191000" cy="565283"/>
          </a:xfrm>
          <a:prstGeom prst="rect">
            <a:avLst/>
          </a:prstGeom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marL="666750" marR="0" indent="-557213" algn="ctr" defTabSz="914400" rtl="0" eaLnBrk="0" fontAlgn="base" latinLnBrk="0" hangingPunct="0">
              <a:lnSpc>
                <a:spcPct val="80000"/>
              </a:lnSpc>
              <a:spcBef>
                <a:spcPts val="400"/>
              </a:spcBef>
              <a:spcAft>
                <a:spcPts val="600"/>
              </a:spcAft>
              <a:buClr>
                <a:schemeClr val="accent1"/>
              </a:buClr>
              <a:buSzPct val="68000"/>
              <a:tabLst/>
            </a:pPr>
            <a:r>
              <a:rPr lang="el-GR" sz="1400" dirty="0" smtClean="0">
                <a:latin typeface="Tahoma" pitchFamily="34" charset="0"/>
                <a:cs typeface="Tahoma" pitchFamily="34" charset="0"/>
              </a:rPr>
              <a:t>Ελπίδα </a:t>
            </a:r>
            <a:r>
              <a:rPr lang="el-GR" sz="1400" dirty="0" err="1" smtClean="0">
                <a:latin typeface="Tahoma" pitchFamily="34" charset="0"/>
                <a:cs typeface="Tahoma" pitchFamily="34" charset="0"/>
              </a:rPr>
              <a:t>Φωτιάδου</a:t>
            </a:r>
            <a:endParaRPr lang="el-GR" sz="1400" dirty="0" smtClean="0">
              <a:latin typeface="Tahoma" pitchFamily="34" charset="0"/>
              <a:cs typeface="Tahoma" pitchFamily="34" charset="0"/>
            </a:endParaRPr>
          </a:p>
          <a:p>
            <a:pPr marL="666750" marR="0" indent="-557213" algn="ctr" defTabSz="914400" rtl="0" eaLnBrk="0" fontAlgn="base" latinLnBrk="0" hangingPunct="0">
              <a:lnSpc>
                <a:spcPct val="80000"/>
              </a:lnSpc>
              <a:spcBef>
                <a:spcPts val="400"/>
              </a:spcBef>
              <a:spcAft>
                <a:spcPts val="600"/>
              </a:spcAft>
              <a:buClr>
                <a:schemeClr val="accent1"/>
              </a:buClr>
              <a:buSzPct val="68000"/>
              <a:tabLst/>
            </a:pPr>
            <a:r>
              <a:rPr kumimoji="0" lang="el-GR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ahoma" pitchFamily="34" charset="0"/>
                <a:cs typeface="Tahoma" pitchFamily="34" charset="0"/>
              </a:rPr>
              <a:t>Προϊσταμένη Υποδιεύθυνσης Ειδικών Εφαρμογών</a:t>
            </a:r>
          </a:p>
        </p:txBody>
      </p:sp>
    </p:spTree>
    <p:extLst>
      <p:ext uri="{BB962C8B-B14F-4D97-AF65-F5344CB8AC3E}">
        <p14:creationId xmlns:p14="http://schemas.microsoft.com/office/powerpoint/2010/main" val="196124676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0" y="685800"/>
            <a:ext cx="9144000" cy="45719"/>
            <a:chOff x="0" y="1207"/>
            <a:chExt cx="5760" cy="46"/>
          </a:xfrm>
        </p:grpSpPr>
        <p:sp>
          <p:nvSpPr>
            <p:cNvPr id="7177" name="Line 4"/>
            <p:cNvSpPr>
              <a:spLocks noChangeShapeType="1"/>
            </p:cNvSpPr>
            <p:nvPr/>
          </p:nvSpPr>
          <p:spPr bwMode="auto">
            <a:xfrm>
              <a:off x="0" y="1207"/>
              <a:ext cx="5760" cy="0"/>
            </a:xfrm>
            <a:prstGeom prst="line">
              <a:avLst/>
            </a:prstGeom>
            <a:noFill/>
            <a:ln w="12700" cmpd="dbl">
              <a:solidFill>
                <a:srgbClr val="0084C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l-GR"/>
            </a:p>
          </p:txBody>
        </p:sp>
        <p:sp>
          <p:nvSpPr>
            <p:cNvPr id="7178" name="Line 5"/>
            <p:cNvSpPr>
              <a:spLocks noChangeShapeType="1"/>
            </p:cNvSpPr>
            <p:nvPr/>
          </p:nvSpPr>
          <p:spPr bwMode="auto">
            <a:xfrm>
              <a:off x="0" y="1253"/>
              <a:ext cx="5760" cy="0"/>
            </a:xfrm>
            <a:prstGeom prst="line">
              <a:avLst/>
            </a:prstGeom>
            <a:noFill/>
            <a:ln w="34925" cmpd="sng">
              <a:solidFill>
                <a:srgbClr val="0084C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l-GR"/>
            </a:p>
          </p:txBody>
        </p:sp>
      </p:grpSp>
      <p:sp>
        <p:nvSpPr>
          <p:cNvPr id="14" name="13 - Τίτλος"/>
          <p:cNvSpPr>
            <a:spLocks noGrp="1"/>
          </p:cNvSpPr>
          <p:nvPr>
            <p:ph type="title"/>
          </p:nvPr>
        </p:nvSpPr>
        <p:spPr>
          <a:xfrm>
            <a:off x="914400" y="0"/>
            <a:ext cx="8229600" cy="762000"/>
          </a:xfrm>
        </p:spPr>
        <p:txBody>
          <a:bodyPr>
            <a:normAutofit/>
          </a:bodyPr>
          <a:lstStyle/>
          <a:p>
            <a:r>
              <a:rPr lang="el-GR" sz="2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Νέες λειτουργικότητες και Υποσυστήματα (1/</a:t>
            </a:r>
            <a:r>
              <a:rPr lang="en-US" sz="2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6</a:t>
            </a:r>
            <a:r>
              <a:rPr lang="el-GR" sz="2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)</a:t>
            </a:r>
            <a:endParaRPr lang="el-GR" sz="2800" dirty="0">
              <a:latin typeface="Calibri" pitchFamily="34" charset="0"/>
            </a:endParaRPr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533400" y="1219200"/>
            <a:ext cx="8280920" cy="4572000"/>
          </a:xfrm>
        </p:spPr>
        <p:txBody>
          <a:bodyPr rtlCol="0">
            <a:noAutofit/>
          </a:bodyPr>
          <a:lstStyle/>
          <a:p>
            <a:pPr marL="0" indent="0" eaLnBrk="1" fontAlgn="auto" hangingPunct="1">
              <a:lnSpc>
                <a:spcPct val="170000"/>
              </a:lnSpc>
              <a:spcAft>
                <a:spcPts val="0"/>
              </a:spcAft>
              <a:buFont typeface="Symbol" pitchFamily="18" charset="2"/>
              <a:buNone/>
              <a:defRPr/>
            </a:pPr>
            <a:endParaRPr lang="el-GR" sz="2000" dirty="0" smtClean="0">
              <a:latin typeface="Calibri" pitchFamily="34" charset="0"/>
            </a:endParaRPr>
          </a:p>
          <a:p>
            <a:pPr marL="0" indent="0" eaLnBrk="1" fontAlgn="auto" hangingPunct="1">
              <a:lnSpc>
                <a:spcPct val="170000"/>
              </a:lnSpc>
              <a:spcAft>
                <a:spcPts val="0"/>
              </a:spcAft>
              <a:buFont typeface="Symbol" pitchFamily="18" charset="2"/>
              <a:buNone/>
              <a:defRPr/>
            </a:pPr>
            <a:endParaRPr lang="el-GR" sz="2000" dirty="0">
              <a:latin typeface="Calibri" pitchFamily="34" charset="0"/>
            </a:endParaRPr>
          </a:p>
        </p:txBody>
      </p:sp>
      <p:sp>
        <p:nvSpPr>
          <p:cNvPr id="8" name="2 - Θέση περιεχομένου"/>
          <p:cNvSpPr txBox="1">
            <a:spLocks/>
          </p:cNvSpPr>
          <p:nvPr/>
        </p:nvSpPr>
        <p:spPr bwMode="auto">
          <a:xfrm>
            <a:off x="762000" y="1143000"/>
            <a:ext cx="77724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9525" indent="-9525" eaLnBrk="0" hangingPunct="0">
              <a:spcBef>
                <a:spcPts val="400"/>
              </a:spcBef>
              <a:buClr>
                <a:schemeClr val="accent1"/>
              </a:buClr>
              <a:buSzPct val="68000"/>
              <a:defRPr/>
            </a:pPr>
            <a:r>
              <a:rPr lang="el-GR" sz="2400" dirty="0" smtClean="0">
                <a:latin typeface="Calibri" pitchFamily="34" charset="0"/>
              </a:rPr>
              <a:t>Στο πλαίσιο του έργου αναπτύχθηκαν νέες λειτουργικότητες και υποσυστήματα:</a:t>
            </a:r>
          </a:p>
          <a:p>
            <a:pPr marL="365125" lvl="0" indent="-255588" eaLnBrk="0" hangingPunct="0">
              <a:spcBef>
                <a:spcPts val="400"/>
              </a:spcBef>
              <a:spcAft>
                <a:spcPts val="600"/>
              </a:spcAft>
              <a:buClr>
                <a:schemeClr val="accent1"/>
              </a:buClr>
              <a:buSzPct val="68000"/>
              <a:buFont typeface="Wingdings 3" pitchFamily="18" charset="2"/>
              <a:buChar char=""/>
              <a:defRPr/>
            </a:pPr>
            <a:r>
              <a:rPr lang="el-GR" sz="2400" dirty="0" smtClean="0">
                <a:latin typeface="Calibri" pitchFamily="34" charset="0"/>
              </a:rPr>
              <a:t>Δυνατότητα συνταγογράφησης σε Ευρωπαίους πολίτες, κατόχους Ευρωπαϊκής Κάρτας Ασφάλισης Ασθένειας (ΕΚΑΑ)</a:t>
            </a:r>
            <a:endParaRPr kumimoji="0" lang="el-GR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cs typeface="+mn-cs"/>
            </a:endParaRPr>
          </a:p>
          <a:p>
            <a:pPr marL="365125" lvl="0" indent="-255588" eaLnBrk="0" hangingPunct="0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  <a:defRPr/>
            </a:pPr>
            <a:r>
              <a:rPr lang="el-GR" sz="2400" dirty="0" smtClean="0">
                <a:latin typeface="Calibri" pitchFamily="34" charset="0"/>
              </a:rPr>
              <a:t>Ενσωμάτωση κανόνων καλής συνταγογράφησης</a:t>
            </a:r>
            <a:endParaRPr kumimoji="0" lang="el-GR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620713" lvl="1" indent="-228600" eaLnBrk="0" hangingPunct="0">
              <a:spcBef>
                <a:spcPts val="325"/>
              </a:spcBef>
              <a:buClr>
                <a:schemeClr val="accent1"/>
              </a:buClr>
              <a:buFont typeface="Verdana" pitchFamily="34" charset="0"/>
              <a:buChar char="◦"/>
              <a:defRPr/>
            </a:pPr>
            <a:r>
              <a:rPr lang="el-GR" sz="2000" dirty="0" smtClean="0">
                <a:latin typeface="Calibri" pitchFamily="34" charset="0"/>
              </a:rPr>
              <a:t>Θεραπευτικά Πρωτόκολλα Συνταγογράφησης</a:t>
            </a:r>
          </a:p>
          <a:p>
            <a:pPr marL="1077913" lvl="2" indent="-228600" eaLnBrk="0" hangingPunct="0">
              <a:spcBef>
                <a:spcPts val="325"/>
              </a:spcBef>
              <a:buClr>
                <a:schemeClr val="accent1"/>
              </a:buClr>
              <a:buFont typeface="Wingdings" pitchFamily="2" charset="2"/>
              <a:buChar char="ü"/>
              <a:defRPr/>
            </a:pPr>
            <a:r>
              <a:rPr lang="el-GR" dirty="0" smtClean="0">
                <a:latin typeface="Calibri" pitchFamily="34" charset="0"/>
              </a:rPr>
              <a:t>Έχουν ήδη ενσωματωθεί 21 ΘΠΣ</a:t>
            </a:r>
          </a:p>
          <a:p>
            <a:pPr marL="620713" lvl="1" indent="-228600" eaLnBrk="0" hangingPunct="0">
              <a:spcBef>
                <a:spcPts val="325"/>
              </a:spcBef>
              <a:spcAft>
                <a:spcPts val="600"/>
              </a:spcAft>
              <a:buClr>
                <a:schemeClr val="accent1"/>
              </a:buClr>
              <a:buFont typeface="Verdana" pitchFamily="34" charset="0"/>
              <a:buChar char="◦"/>
              <a:defRPr/>
            </a:pPr>
            <a:r>
              <a:rPr lang="el-GR" sz="2000" dirty="0" smtClean="0">
                <a:latin typeface="Calibri" pitchFamily="34" charset="0"/>
              </a:rPr>
              <a:t>Έλεγχος του συνταγογραφούμενου φαρμάκου με βάση το </a:t>
            </a:r>
            <a:r>
              <a:rPr lang="en-GB" sz="2000" dirty="0" smtClean="0">
                <a:latin typeface="Calibri" pitchFamily="34" charset="0"/>
              </a:rPr>
              <a:t>SPC </a:t>
            </a:r>
            <a:r>
              <a:rPr lang="el-GR" sz="2000" dirty="0" smtClean="0">
                <a:latin typeface="Calibri" pitchFamily="34" charset="0"/>
              </a:rPr>
              <a:t>του</a:t>
            </a:r>
          </a:p>
          <a:p>
            <a:pPr marL="365125" indent="-255588" eaLnBrk="0" hangingPunct="0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  <a:defRPr/>
            </a:pPr>
            <a:r>
              <a:rPr lang="el-GR" sz="2400" dirty="0" smtClean="0">
                <a:latin typeface="Calibri" pitchFamily="34" charset="0"/>
              </a:rPr>
              <a:t>Καταχώρηση &amp; εκτέλεση Παραπομπών  σε ιατρό</a:t>
            </a:r>
            <a:endParaRPr kumimoji="0" lang="el-GR" sz="23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slow" advClick="0"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0" y="685800"/>
            <a:ext cx="9144000" cy="45719"/>
            <a:chOff x="0" y="1207"/>
            <a:chExt cx="5760" cy="46"/>
          </a:xfrm>
        </p:grpSpPr>
        <p:sp>
          <p:nvSpPr>
            <p:cNvPr id="7177" name="Line 4"/>
            <p:cNvSpPr>
              <a:spLocks noChangeShapeType="1"/>
            </p:cNvSpPr>
            <p:nvPr/>
          </p:nvSpPr>
          <p:spPr bwMode="auto">
            <a:xfrm>
              <a:off x="0" y="1207"/>
              <a:ext cx="5760" cy="0"/>
            </a:xfrm>
            <a:prstGeom prst="line">
              <a:avLst/>
            </a:prstGeom>
            <a:noFill/>
            <a:ln w="12700" cmpd="dbl">
              <a:solidFill>
                <a:srgbClr val="0084C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l-GR"/>
            </a:p>
          </p:txBody>
        </p:sp>
        <p:sp>
          <p:nvSpPr>
            <p:cNvPr id="7178" name="Line 5"/>
            <p:cNvSpPr>
              <a:spLocks noChangeShapeType="1"/>
            </p:cNvSpPr>
            <p:nvPr/>
          </p:nvSpPr>
          <p:spPr bwMode="auto">
            <a:xfrm>
              <a:off x="0" y="1253"/>
              <a:ext cx="5760" cy="0"/>
            </a:xfrm>
            <a:prstGeom prst="line">
              <a:avLst/>
            </a:prstGeom>
            <a:noFill/>
            <a:ln w="34925" cmpd="sng">
              <a:solidFill>
                <a:srgbClr val="0084C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l-GR"/>
            </a:p>
          </p:txBody>
        </p:sp>
      </p:grpSp>
      <p:sp>
        <p:nvSpPr>
          <p:cNvPr id="14" name="13 - Τίτλος"/>
          <p:cNvSpPr>
            <a:spLocks noGrp="1"/>
          </p:cNvSpPr>
          <p:nvPr>
            <p:ph type="title"/>
          </p:nvPr>
        </p:nvSpPr>
        <p:spPr>
          <a:xfrm>
            <a:off x="914400" y="0"/>
            <a:ext cx="8229600" cy="762000"/>
          </a:xfrm>
        </p:spPr>
        <p:txBody>
          <a:bodyPr>
            <a:normAutofit/>
          </a:bodyPr>
          <a:lstStyle/>
          <a:p>
            <a:r>
              <a:rPr lang="el-GR" sz="2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Νέες λειτουργικότητες και Υποσυστήματα (2/</a:t>
            </a:r>
            <a:r>
              <a:rPr lang="en-US" sz="2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6</a:t>
            </a:r>
            <a:r>
              <a:rPr lang="el-GR" sz="2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)</a:t>
            </a:r>
            <a:endParaRPr lang="el-GR" sz="2800" dirty="0">
              <a:latin typeface="Calibri" pitchFamily="34" charset="0"/>
            </a:endParaRPr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533400" y="1219200"/>
            <a:ext cx="8280920" cy="4572000"/>
          </a:xfrm>
        </p:spPr>
        <p:txBody>
          <a:bodyPr rtlCol="0">
            <a:noAutofit/>
          </a:bodyPr>
          <a:lstStyle/>
          <a:p>
            <a:pPr marL="0" indent="0" eaLnBrk="1" fontAlgn="auto" hangingPunct="1">
              <a:lnSpc>
                <a:spcPct val="170000"/>
              </a:lnSpc>
              <a:spcAft>
                <a:spcPts val="0"/>
              </a:spcAft>
              <a:buFont typeface="Symbol" pitchFamily="18" charset="2"/>
              <a:buNone/>
              <a:defRPr/>
            </a:pPr>
            <a:endParaRPr lang="el-GR" sz="2000" dirty="0" smtClean="0">
              <a:latin typeface="Calibri" pitchFamily="34" charset="0"/>
            </a:endParaRPr>
          </a:p>
          <a:p>
            <a:pPr marL="0" indent="0" eaLnBrk="1" fontAlgn="auto" hangingPunct="1">
              <a:lnSpc>
                <a:spcPct val="170000"/>
              </a:lnSpc>
              <a:spcAft>
                <a:spcPts val="0"/>
              </a:spcAft>
              <a:buFont typeface="Symbol" pitchFamily="18" charset="2"/>
              <a:buNone/>
              <a:defRPr/>
            </a:pPr>
            <a:endParaRPr lang="el-GR" sz="2000" dirty="0">
              <a:latin typeface="Calibri" pitchFamily="34" charset="0"/>
            </a:endParaRPr>
          </a:p>
        </p:txBody>
      </p:sp>
      <p:sp>
        <p:nvSpPr>
          <p:cNvPr id="8" name="2 - Θέση περιεχομένου"/>
          <p:cNvSpPr txBox="1">
            <a:spLocks/>
          </p:cNvSpPr>
          <p:nvPr/>
        </p:nvSpPr>
        <p:spPr bwMode="auto">
          <a:xfrm>
            <a:off x="762000" y="12954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65125" lvl="0" indent="-255588" eaLnBrk="0" hangingPunct="0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  <a:defRPr/>
            </a:pPr>
            <a:r>
              <a:rPr lang="el-GR" sz="2400" dirty="0" smtClean="0">
                <a:latin typeface="Calibri" pitchFamily="34" charset="0"/>
              </a:rPr>
              <a:t>Νέο </a:t>
            </a:r>
            <a:r>
              <a:rPr lang="en-US" sz="2400" dirty="0" smtClean="0">
                <a:latin typeface="Calibri" pitchFamily="34" charset="0"/>
              </a:rPr>
              <a:t>portal</a:t>
            </a:r>
            <a:r>
              <a:rPr lang="el-GR" sz="2400" dirty="0" smtClean="0">
                <a:latin typeface="Calibri" pitchFamily="34" charset="0"/>
              </a:rPr>
              <a:t> του συστήματος (</a:t>
            </a:r>
            <a:r>
              <a:rPr lang="en-GB" sz="2400" dirty="0" smtClean="0">
                <a:latin typeface="Calibri" pitchFamily="34" charset="0"/>
                <a:hlinkClick r:id="rId3"/>
              </a:rPr>
              <a:t>www.e-prescription.gr</a:t>
            </a:r>
            <a:r>
              <a:rPr lang="el-GR" sz="2400" dirty="0" smtClean="0">
                <a:latin typeface="Calibri" pitchFamily="34" charset="0"/>
              </a:rPr>
              <a:t>)</a:t>
            </a:r>
            <a:endParaRPr kumimoji="0" lang="el-GR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09800" y="1828800"/>
            <a:ext cx="6477000" cy="38590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13 - TextBox"/>
          <p:cNvSpPr txBox="1">
            <a:spLocks noChangeArrowheads="1"/>
          </p:cNvSpPr>
          <p:nvPr/>
        </p:nvSpPr>
        <p:spPr bwMode="auto">
          <a:xfrm>
            <a:off x="457200" y="3276600"/>
            <a:ext cx="2413000" cy="1014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GB" sz="2000" dirty="0">
                <a:latin typeface="Calibri" pitchFamily="34" charset="0"/>
              </a:rPr>
              <a:t>Portal </a:t>
            </a:r>
            <a:r>
              <a:rPr lang="el-GR" sz="2000" dirty="0">
                <a:latin typeface="Calibri" pitchFamily="34" charset="0"/>
              </a:rPr>
              <a:t>συστήματος</a:t>
            </a:r>
            <a:endParaRPr lang="en-GB" sz="2000" dirty="0">
              <a:latin typeface="Calibri" pitchFamily="34" charset="0"/>
            </a:endParaRPr>
          </a:p>
          <a:p>
            <a:pPr algn="ctr"/>
            <a:r>
              <a:rPr lang="el-GR" sz="2000" dirty="0">
                <a:latin typeface="Calibri" pitchFamily="34" charset="0"/>
              </a:rPr>
              <a:t>Ηλεκτρονικής Συνταγογράφησης</a:t>
            </a:r>
            <a:endParaRPr lang="el-GR" sz="2000" b="1" dirty="0">
              <a:latin typeface="Calibri" pitchFamily="34" charset="0"/>
            </a:endParaRPr>
          </a:p>
        </p:txBody>
      </p:sp>
    </p:spTree>
  </p:cSld>
  <p:clrMapOvr>
    <a:masterClrMapping/>
  </p:clrMapOvr>
  <p:transition spd="slow" advClick="0"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0" y="685800"/>
            <a:ext cx="9144000" cy="45719"/>
            <a:chOff x="0" y="1207"/>
            <a:chExt cx="5760" cy="46"/>
          </a:xfrm>
        </p:grpSpPr>
        <p:sp>
          <p:nvSpPr>
            <p:cNvPr id="7177" name="Line 4"/>
            <p:cNvSpPr>
              <a:spLocks noChangeShapeType="1"/>
            </p:cNvSpPr>
            <p:nvPr/>
          </p:nvSpPr>
          <p:spPr bwMode="auto">
            <a:xfrm>
              <a:off x="0" y="1207"/>
              <a:ext cx="5760" cy="0"/>
            </a:xfrm>
            <a:prstGeom prst="line">
              <a:avLst/>
            </a:prstGeom>
            <a:noFill/>
            <a:ln w="12700" cmpd="dbl">
              <a:solidFill>
                <a:srgbClr val="0084C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l-GR"/>
            </a:p>
          </p:txBody>
        </p:sp>
        <p:sp>
          <p:nvSpPr>
            <p:cNvPr id="7178" name="Line 5"/>
            <p:cNvSpPr>
              <a:spLocks noChangeShapeType="1"/>
            </p:cNvSpPr>
            <p:nvPr/>
          </p:nvSpPr>
          <p:spPr bwMode="auto">
            <a:xfrm>
              <a:off x="0" y="1253"/>
              <a:ext cx="5760" cy="0"/>
            </a:xfrm>
            <a:prstGeom prst="line">
              <a:avLst/>
            </a:prstGeom>
            <a:noFill/>
            <a:ln w="34925" cmpd="sng">
              <a:solidFill>
                <a:srgbClr val="0084C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l-GR"/>
            </a:p>
          </p:txBody>
        </p:sp>
      </p:grpSp>
      <p:sp>
        <p:nvSpPr>
          <p:cNvPr id="14" name="13 - Τίτλος"/>
          <p:cNvSpPr>
            <a:spLocks noGrp="1"/>
          </p:cNvSpPr>
          <p:nvPr>
            <p:ph type="title"/>
          </p:nvPr>
        </p:nvSpPr>
        <p:spPr>
          <a:xfrm>
            <a:off x="914400" y="0"/>
            <a:ext cx="8229600" cy="762000"/>
          </a:xfrm>
        </p:spPr>
        <p:txBody>
          <a:bodyPr>
            <a:normAutofit/>
          </a:bodyPr>
          <a:lstStyle/>
          <a:p>
            <a:r>
              <a:rPr lang="el-GR" sz="2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Νέες λειτουργικότητες και Υποσυστήματα (3/</a:t>
            </a:r>
            <a:r>
              <a:rPr lang="en-US" sz="2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6</a:t>
            </a:r>
            <a:r>
              <a:rPr lang="el-GR" sz="2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)</a:t>
            </a:r>
            <a:endParaRPr lang="el-GR" sz="2800" dirty="0">
              <a:latin typeface="Calibri" pitchFamily="34" charset="0"/>
            </a:endParaRPr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533400" y="1219200"/>
            <a:ext cx="8280920" cy="4572000"/>
          </a:xfrm>
        </p:spPr>
        <p:txBody>
          <a:bodyPr rtlCol="0">
            <a:noAutofit/>
          </a:bodyPr>
          <a:lstStyle/>
          <a:p>
            <a:pPr marL="0" indent="0" eaLnBrk="1" fontAlgn="auto" hangingPunct="1">
              <a:lnSpc>
                <a:spcPct val="170000"/>
              </a:lnSpc>
              <a:spcAft>
                <a:spcPts val="0"/>
              </a:spcAft>
              <a:buFont typeface="Symbol" pitchFamily="18" charset="2"/>
              <a:buNone/>
              <a:defRPr/>
            </a:pPr>
            <a:endParaRPr lang="el-GR" sz="2000" dirty="0" smtClean="0">
              <a:latin typeface="Calibri" pitchFamily="34" charset="0"/>
            </a:endParaRPr>
          </a:p>
          <a:p>
            <a:pPr marL="0" indent="0" eaLnBrk="1" fontAlgn="auto" hangingPunct="1">
              <a:lnSpc>
                <a:spcPct val="170000"/>
              </a:lnSpc>
              <a:spcAft>
                <a:spcPts val="0"/>
              </a:spcAft>
              <a:buFont typeface="Symbol" pitchFamily="18" charset="2"/>
              <a:buNone/>
              <a:defRPr/>
            </a:pPr>
            <a:endParaRPr lang="el-GR" sz="2000" dirty="0">
              <a:latin typeface="Calibri" pitchFamily="34" charset="0"/>
            </a:endParaRPr>
          </a:p>
        </p:txBody>
      </p:sp>
      <p:sp>
        <p:nvSpPr>
          <p:cNvPr id="8" name="2 - Θέση περιεχομένου"/>
          <p:cNvSpPr txBox="1">
            <a:spLocks/>
          </p:cNvSpPr>
          <p:nvPr/>
        </p:nvSpPr>
        <p:spPr bwMode="auto">
          <a:xfrm>
            <a:off x="762000" y="1143000"/>
            <a:ext cx="7772400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65125" lvl="6" indent="-255588" algn="just" eaLnBrk="0" fontAlgn="base" hangingPunct="0">
              <a:spcBef>
                <a:spcPts val="400"/>
              </a:spcBef>
              <a:spcAft>
                <a:spcPct val="0"/>
              </a:spcAft>
              <a:buClr>
                <a:schemeClr val="accent1"/>
              </a:buClr>
              <a:buSzPct val="68000"/>
              <a:buFont typeface="Wingdings 3" pitchFamily="18" charset="2"/>
              <a:buChar char=""/>
              <a:tabLst>
                <a:tab pos="627063" algn="l"/>
              </a:tabLst>
              <a:defRPr/>
            </a:pPr>
            <a:r>
              <a:rPr lang="el-GR" sz="2400" dirty="0" smtClean="0">
                <a:latin typeface="Calibri" pitchFamily="34" charset="0"/>
                <a:cs typeface="+mn-cs"/>
              </a:rPr>
              <a:t>Υποσύστημα Διαχείρισης </a:t>
            </a:r>
          </a:p>
          <a:p>
            <a:pPr marL="620713" lvl="1" indent="-228600" eaLnBrk="0" hangingPunct="0">
              <a:spcBef>
                <a:spcPts val="325"/>
              </a:spcBef>
              <a:buClr>
                <a:schemeClr val="accent1"/>
              </a:buClr>
              <a:buFont typeface="Verdana" pitchFamily="34" charset="0"/>
              <a:buChar char="◦"/>
              <a:defRPr/>
            </a:pPr>
            <a:r>
              <a:rPr lang="el-GR" sz="2000" dirty="0" smtClean="0">
                <a:latin typeface="Calibri" pitchFamily="34" charset="0"/>
              </a:rPr>
              <a:t>Συμβάσεων</a:t>
            </a:r>
          </a:p>
          <a:p>
            <a:pPr marL="620713" lvl="1" indent="-228600" eaLnBrk="0" hangingPunct="0">
              <a:spcBef>
                <a:spcPts val="325"/>
              </a:spcBef>
              <a:buClr>
                <a:schemeClr val="accent1"/>
              </a:buClr>
              <a:buFont typeface="Verdana" pitchFamily="34" charset="0"/>
              <a:buChar char="◦"/>
              <a:defRPr/>
            </a:pPr>
            <a:r>
              <a:rPr lang="el-GR" sz="2000" dirty="0" smtClean="0">
                <a:latin typeface="Calibri" pitchFamily="34" charset="0"/>
              </a:rPr>
              <a:t>Φαρμάκων</a:t>
            </a:r>
          </a:p>
          <a:p>
            <a:pPr marL="620713" lvl="1" indent="-228600" eaLnBrk="0" hangingPunct="0">
              <a:spcBef>
                <a:spcPts val="325"/>
              </a:spcBef>
              <a:spcAft>
                <a:spcPts val="600"/>
              </a:spcAft>
              <a:buClr>
                <a:schemeClr val="accent1"/>
              </a:buClr>
              <a:buFont typeface="Verdana" pitchFamily="34" charset="0"/>
              <a:buChar char="◦"/>
              <a:defRPr/>
            </a:pPr>
            <a:r>
              <a:rPr lang="el-GR" sz="2000" dirty="0" smtClean="0">
                <a:latin typeface="Calibri" pitchFamily="34" charset="0"/>
              </a:rPr>
              <a:t>Διαγνωστικών Εξετάσεων</a:t>
            </a:r>
          </a:p>
          <a:p>
            <a:pPr marL="365125" lvl="6" indent="-255588" algn="just" eaLnBrk="0" fontAlgn="base" hangingPunct="0">
              <a:spcBef>
                <a:spcPts val="400"/>
              </a:spcBef>
              <a:spcAft>
                <a:spcPts val="600"/>
              </a:spcAft>
              <a:buClr>
                <a:schemeClr val="accent1"/>
              </a:buClr>
              <a:buSzPct val="68000"/>
              <a:buFont typeface="Wingdings 3" pitchFamily="18" charset="2"/>
              <a:buChar char=""/>
              <a:tabLst>
                <a:tab pos="627063" algn="l"/>
              </a:tabLst>
              <a:defRPr/>
            </a:pPr>
            <a:r>
              <a:rPr lang="el-GR" sz="2400" dirty="0" smtClean="0">
                <a:latin typeface="Calibri" pitchFamily="34" charset="0"/>
                <a:cs typeface="+mn-cs"/>
              </a:rPr>
              <a:t>Νέο υποσύστημα εκκαθάρισης συνταγών φαρμάκων</a:t>
            </a:r>
          </a:p>
          <a:p>
            <a:pPr marL="365125" lvl="6" indent="-255588" algn="just" eaLnBrk="0" fontAlgn="base" hangingPunct="0">
              <a:spcBef>
                <a:spcPts val="400"/>
              </a:spcBef>
              <a:spcAft>
                <a:spcPts val="600"/>
              </a:spcAft>
              <a:buClr>
                <a:schemeClr val="accent1"/>
              </a:buClr>
              <a:buSzPct val="68000"/>
              <a:buFont typeface="Wingdings 3" pitchFamily="18" charset="2"/>
              <a:buChar char=""/>
              <a:tabLst>
                <a:tab pos="627063" algn="l"/>
              </a:tabLst>
              <a:defRPr/>
            </a:pPr>
            <a:r>
              <a:rPr lang="el-GR" sz="2400" dirty="0" smtClean="0">
                <a:latin typeface="Calibri" pitchFamily="34" charset="0"/>
                <a:cs typeface="+mn-cs"/>
              </a:rPr>
              <a:t>Υποσύστημα εκκαθάρισης παραπεμπτικών διαγνωστικών εξετάσεων</a:t>
            </a:r>
            <a:endParaRPr lang="en-US" sz="2400" dirty="0" smtClean="0">
              <a:latin typeface="Calibri" pitchFamily="34" charset="0"/>
              <a:cs typeface="+mn-cs"/>
            </a:endParaRPr>
          </a:p>
          <a:p>
            <a:pPr marL="365125" lvl="6" indent="-255588" algn="just" eaLnBrk="0" fontAlgn="base" hangingPunct="0">
              <a:spcBef>
                <a:spcPts val="400"/>
              </a:spcBef>
              <a:spcAft>
                <a:spcPct val="0"/>
              </a:spcAft>
              <a:buClr>
                <a:schemeClr val="accent1"/>
              </a:buClr>
              <a:buSzPct val="68000"/>
              <a:buFont typeface="Wingdings 3" pitchFamily="18" charset="2"/>
              <a:buChar char=""/>
              <a:tabLst>
                <a:tab pos="627063" algn="l"/>
              </a:tabLst>
              <a:defRPr/>
            </a:pPr>
            <a:r>
              <a:rPr lang="el-GR" sz="2400" dirty="0">
                <a:latin typeface="Calibri" pitchFamily="34" charset="0"/>
              </a:rPr>
              <a:t>Υποσύστημα αναφορών επιχειρησιακής ευφυΐας</a:t>
            </a:r>
          </a:p>
          <a:p>
            <a:pPr marL="447675" lvl="6" indent="-9525" algn="just" eaLnBrk="0" fontAlgn="base" hangingPunct="0">
              <a:spcBef>
                <a:spcPts val="400"/>
              </a:spcBef>
              <a:spcAft>
                <a:spcPct val="0"/>
              </a:spcAft>
              <a:buClr>
                <a:schemeClr val="accent1"/>
              </a:buClr>
              <a:buSzPct val="68000"/>
              <a:defRPr/>
            </a:pPr>
            <a:r>
              <a:rPr lang="el-GR" sz="2400" dirty="0">
                <a:latin typeface="Calibri" pitchFamily="34" charset="0"/>
              </a:rPr>
              <a:t> (</a:t>
            </a:r>
            <a:r>
              <a:rPr lang="en-GB" sz="2400" dirty="0">
                <a:latin typeface="Calibri" pitchFamily="34" charset="0"/>
              </a:rPr>
              <a:t>BI Reporting</a:t>
            </a:r>
            <a:r>
              <a:rPr lang="el-GR" sz="2400" dirty="0" smtClean="0">
                <a:latin typeface="Calibri" pitchFamily="34" charset="0"/>
              </a:rPr>
              <a:t>)</a:t>
            </a:r>
            <a:endParaRPr lang="en-US" sz="2400" dirty="0" smtClean="0">
              <a:latin typeface="Calibri" pitchFamily="34" charset="0"/>
            </a:endParaRPr>
          </a:p>
          <a:p>
            <a:pPr marL="620713" lvl="1" indent="-228600" eaLnBrk="0" hangingPunct="0">
              <a:spcBef>
                <a:spcPts val="325"/>
              </a:spcBef>
              <a:buClr>
                <a:schemeClr val="accent1"/>
              </a:buClr>
              <a:buFont typeface="Verdana" pitchFamily="34" charset="0"/>
              <a:buChar char="◦"/>
              <a:defRPr/>
            </a:pPr>
            <a:r>
              <a:rPr lang="el-GR" sz="2000" dirty="0">
                <a:latin typeface="Calibri" pitchFamily="34" charset="0"/>
              </a:rPr>
              <a:t>ανά Φορέα</a:t>
            </a:r>
            <a:endParaRPr lang="en-US" sz="2000" dirty="0">
              <a:latin typeface="Calibri" pitchFamily="34" charset="0"/>
            </a:endParaRPr>
          </a:p>
          <a:p>
            <a:pPr marL="620713" lvl="1" indent="-228600" eaLnBrk="0" hangingPunct="0">
              <a:spcBef>
                <a:spcPts val="325"/>
              </a:spcBef>
              <a:buClr>
                <a:schemeClr val="accent1"/>
              </a:buClr>
              <a:buFont typeface="Verdana" pitchFamily="34" charset="0"/>
              <a:buChar char="◦"/>
              <a:defRPr/>
            </a:pPr>
            <a:r>
              <a:rPr lang="el-GR" sz="2000" dirty="0">
                <a:latin typeface="Calibri" pitchFamily="34" charset="0"/>
              </a:rPr>
              <a:t>ανά κατηγορία πληροφορίας (Φάρμακο – Διαγνωστική εξέταση – </a:t>
            </a:r>
            <a:r>
              <a:rPr lang="el-GR" sz="2000" dirty="0" smtClean="0">
                <a:latin typeface="Calibri" pitchFamily="34" charset="0"/>
              </a:rPr>
              <a:t>Συνδυαστικές) </a:t>
            </a:r>
            <a:endParaRPr lang="en-US" sz="2000" dirty="0">
              <a:latin typeface="Calibri" pitchFamily="34" charset="0"/>
            </a:endParaRPr>
          </a:p>
          <a:p>
            <a:pPr marL="365125" lvl="6" indent="-255588" algn="just" eaLnBrk="0" fontAlgn="base" hangingPunct="0">
              <a:spcBef>
                <a:spcPts val="400"/>
              </a:spcBef>
              <a:spcAft>
                <a:spcPts val="600"/>
              </a:spcAft>
              <a:buClr>
                <a:schemeClr val="accent1"/>
              </a:buClr>
              <a:buSzPct val="68000"/>
              <a:buFont typeface="Wingdings 3" pitchFamily="18" charset="2"/>
              <a:buChar char=""/>
              <a:tabLst>
                <a:tab pos="627063" algn="l"/>
              </a:tabLst>
              <a:defRPr/>
            </a:pPr>
            <a:endParaRPr lang="el-GR" sz="2400" dirty="0" smtClean="0">
              <a:latin typeface="Calibri" pitchFamily="34" charset="0"/>
              <a:cs typeface="+mn-cs"/>
            </a:endParaRPr>
          </a:p>
        </p:txBody>
      </p:sp>
    </p:spTree>
  </p:cSld>
  <p:clrMapOvr>
    <a:masterClrMapping/>
  </p:clrMapOvr>
  <p:transition spd="slow" advClick="0"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0" y="685800"/>
            <a:ext cx="9144000" cy="45719"/>
            <a:chOff x="0" y="1207"/>
            <a:chExt cx="5760" cy="46"/>
          </a:xfrm>
        </p:grpSpPr>
        <p:sp>
          <p:nvSpPr>
            <p:cNvPr id="7177" name="Line 4"/>
            <p:cNvSpPr>
              <a:spLocks noChangeShapeType="1"/>
            </p:cNvSpPr>
            <p:nvPr/>
          </p:nvSpPr>
          <p:spPr bwMode="auto">
            <a:xfrm>
              <a:off x="0" y="1207"/>
              <a:ext cx="5760" cy="0"/>
            </a:xfrm>
            <a:prstGeom prst="line">
              <a:avLst/>
            </a:prstGeom>
            <a:noFill/>
            <a:ln w="12700" cmpd="dbl">
              <a:solidFill>
                <a:srgbClr val="0084C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l-GR"/>
            </a:p>
          </p:txBody>
        </p:sp>
        <p:sp>
          <p:nvSpPr>
            <p:cNvPr id="7178" name="Line 5"/>
            <p:cNvSpPr>
              <a:spLocks noChangeShapeType="1"/>
            </p:cNvSpPr>
            <p:nvPr/>
          </p:nvSpPr>
          <p:spPr bwMode="auto">
            <a:xfrm>
              <a:off x="0" y="1253"/>
              <a:ext cx="5760" cy="0"/>
            </a:xfrm>
            <a:prstGeom prst="line">
              <a:avLst/>
            </a:prstGeom>
            <a:noFill/>
            <a:ln w="34925" cmpd="sng">
              <a:solidFill>
                <a:srgbClr val="0084C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l-GR"/>
            </a:p>
          </p:txBody>
        </p:sp>
      </p:grpSp>
      <p:sp>
        <p:nvSpPr>
          <p:cNvPr id="14" name="13 - Τίτλος"/>
          <p:cNvSpPr>
            <a:spLocks noGrp="1"/>
          </p:cNvSpPr>
          <p:nvPr>
            <p:ph type="title"/>
          </p:nvPr>
        </p:nvSpPr>
        <p:spPr>
          <a:xfrm>
            <a:off x="914400" y="0"/>
            <a:ext cx="8229600" cy="762000"/>
          </a:xfrm>
        </p:spPr>
        <p:txBody>
          <a:bodyPr>
            <a:normAutofit/>
          </a:bodyPr>
          <a:lstStyle/>
          <a:p>
            <a:r>
              <a:rPr lang="el-GR" sz="2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Νέες λειτουργικότητες και Υποσυστήματα (4/</a:t>
            </a:r>
            <a:r>
              <a:rPr lang="en-US" sz="2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6</a:t>
            </a:r>
            <a:r>
              <a:rPr lang="el-GR" sz="2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)</a:t>
            </a:r>
            <a:endParaRPr lang="el-GR" sz="2800" dirty="0">
              <a:latin typeface="Calibri" pitchFamily="34" charset="0"/>
            </a:endParaRPr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533400" y="1219200"/>
            <a:ext cx="8280920" cy="4572000"/>
          </a:xfrm>
        </p:spPr>
        <p:txBody>
          <a:bodyPr rtlCol="0">
            <a:noAutofit/>
          </a:bodyPr>
          <a:lstStyle/>
          <a:p>
            <a:pPr marL="0" indent="0" eaLnBrk="1" fontAlgn="auto" hangingPunct="1">
              <a:lnSpc>
                <a:spcPct val="170000"/>
              </a:lnSpc>
              <a:spcAft>
                <a:spcPts val="0"/>
              </a:spcAft>
              <a:buFont typeface="Symbol" pitchFamily="18" charset="2"/>
              <a:buNone/>
              <a:defRPr/>
            </a:pPr>
            <a:endParaRPr lang="el-GR" sz="2000" dirty="0" smtClean="0">
              <a:latin typeface="Calibri" pitchFamily="34" charset="0"/>
            </a:endParaRPr>
          </a:p>
          <a:p>
            <a:pPr marL="0" indent="0" eaLnBrk="1" fontAlgn="auto" hangingPunct="1">
              <a:lnSpc>
                <a:spcPct val="170000"/>
              </a:lnSpc>
              <a:spcAft>
                <a:spcPts val="0"/>
              </a:spcAft>
              <a:buFont typeface="Symbol" pitchFamily="18" charset="2"/>
              <a:buNone/>
              <a:defRPr/>
            </a:pPr>
            <a:endParaRPr lang="el-GR" sz="2000" dirty="0">
              <a:latin typeface="Calibri" pitchFamily="34" charset="0"/>
            </a:endParaRPr>
          </a:p>
        </p:txBody>
      </p:sp>
      <p:sp>
        <p:nvSpPr>
          <p:cNvPr id="8" name="2 - Θέση περιεχομένου"/>
          <p:cNvSpPr txBox="1">
            <a:spLocks/>
          </p:cNvSpPr>
          <p:nvPr/>
        </p:nvSpPr>
        <p:spPr bwMode="auto">
          <a:xfrm>
            <a:off x="762000" y="1143000"/>
            <a:ext cx="77724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65125" lvl="6" indent="-255588" algn="just" eaLnBrk="0" fontAlgn="base" hangingPunct="0">
              <a:spcBef>
                <a:spcPts val="400"/>
              </a:spcBef>
              <a:spcAft>
                <a:spcPct val="0"/>
              </a:spcAft>
              <a:buClr>
                <a:schemeClr val="accent1"/>
              </a:buClr>
              <a:buSzPct val="68000"/>
              <a:buFont typeface="Wingdings 3" pitchFamily="18" charset="2"/>
              <a:buChar char=""/>
              <a:tabLst>
                <a:tab pos="627063" algn="l"/>
              </a:tabLst>
              <a:defRPr/>
            </a:pPr>
            <a:endParaRPr lang="el-GR" sz="2400" dirty="0" smtClean="0">
              <a:latin typeface="Calibri" pitchFamily="34" charset="0"/>
              <a:cs typeface="+mn-cs"/>
            </a:endParaRPr>
          </a:p>
        </p:txBody>
      </p:sp>
      <p:sp>
        <p:nvSpPr>
          <p:cNvPr id="11" name="13 - TextBox"/>
          <p:cNvSpPr txBox="1">
            <a:spLocks noChangeArrowheads="1"/>
          </p:cNvSpPr>
          <p:nvPr/>
        </p:nvSpPr>
        <p:spPr bwMode="auto">
          <a:xfrm>
            <a:off x="177800" y="2133600"/>
            <a:ext cx="2413000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l-GR" sz="2000" dirty="0">
                <a:latin typeface="Calibri" pitchFamily="34" charset="0"/>
              </a:rPr>
              <a:t>Παρακολούθηση του συστήματος μέσω του </a:t>
            </a:r>
            <a:r>
              <a:rPr lang="en-GB" sz="2000" b="1" dirty="0">
                <a:latin typeface="Calibri" pitchFamily="34" charset="0"/>
              </a:rPr>
              <a:t>BI Reporting</a:t>
            </a:r>
            <a:r>
              <a:rPr lang="el-GR" sz="2000" b="1" dirty="0">
                <a:latin typeface="Calibri" pitchFamily="34" charset="0"/>
              </a:rPr>
              <a:t> 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67000" y="1447800"/>
            <a:ext cx="6172199" cy="37402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Click="0"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0" y="685800"/>
            <a:ext cx="9144000" cy="45719"/>
            <a:chOff x="0" y="1207"/>
            <a:chExt cx="5760" cy="46"/>
          </a:xfrm>
        </p:grpSpPr>
        <p:sp>
          <p:nvSpPr>
            <p:cNvPr id="7177" name="Line 4"/>
            <p:cNvSpPr>
              <a:spLocks noChangeShapeType="1"/>
            </p:cNvSpPr>
            <p:nvPr/>
          </p:nvSpPr>
          <p:spPr bwMode="auto">
            <a:xfrm>
              <a:off x="0" y="1207"/>
              <a:ext cx="5760" cy="0"/>
            </a:xfrm>
            <a:prstGeom prst="line">
              <a:avLst/>
            </a:prstGeom>
            <a:noFill/>
            <a:ln w="12700" cmpd="dbl">
              <a:solidFill>
                <a:srgbClr val="0084C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l-GR"/>
            </a:p>
          </p:txBody>
        </p:sp>
        <p:sp>
          <p:nvSpPr>
            <p:cNvPr id="7178" name="Line 5"/>
            <p:cNvSpPr>
              <a:spLocks noChangeShapeType="1"/>
            </p:cNvSpPr>
            <p:nvPr/>
          </p:nvSpPr>
          <p:spPr bwMode="auto">
            <a:xfrm>
              <a:off x="0" y="1253"/>
              <a:ext cx="5760" cy="0"/>
            </a:xfrm>
            <a:prstGeom prst="line">
              <a:avLst/>
            </a:prstGeom>
            <a:noFill/>
            <a:ln w="34925" cmpd="sng">
              <a:solidFill>
                <a:srgbClr val="0084C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l-GR"/>
            </a:p>
          </p:txBody>
        </p:sp>
      </p:grpSp>
      <p:sp>
        <p:nvSpPr>
          <p:cNvPr id="14" name="13 - Τίτλος"/>
          <p:cNvSpPr>
            <a:spLocks noGrp="1"/>
          </p:cNvSpPr>
          <p:nvPr>
            <p:ph type="title"/>
          </p:nvPr>
        </p:nvSpPr>
        <p:spPr>
          <a:xfrm>
            <a:off x="914400" y="0"/>
            <a:ext cx="8229600" cy="76200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l-GR" sz="2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Διαχρονική πορεία βασικών δεικτών</a:t>
            </a:r>
            <a:endParaRPr lang="el-GR" sz="2800" dirty="0">
              <a:solidFill>
                <a:schemeClr val="tx1">
                  <a:lumMod val="65000"/>
                  <a:lumOff val="35000"/>
                </a:schemeClr>
              </a:solidFill>
              <a:latin typeface="Calibri" pitchFamily="34" charset="0"/>
            </a:endParaRPr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1219200" y="3276600"/>
            <a:ext cx="2667000" cy="304800"/>
          </a:xfrm>
        </p:spPr>
        <p:txBody>
          <a:bodyPr rtlCol="0">
            <a:noAutofit/>
          </a:bodyPr>
          <a:lstStyle/>
          <a:p>
            <a:pPr marL="0" indent="0" eaLnBrk="1" fontAlgn="auto" hangingPunct="1">
              <a:lnSpc>
                <a:spcPct val="170000"/>
              </a:lnSpc>
              <a:spcAft>
                <a:spcPts val="0"/>
              </a:spcAft>
              <a:buFont typeface="Symbol" pitchFamily="18" charset="2"/>
              <a:buNone/>
              <a:defRPr/>
            </a:pPr>
            <a:r>
              <a:rPr lang="el-GR" sz="1400" dirty="0" smtClean="0">
                <a:latin typeface="Calibri" pitchFamily="34" charset="0"/>
              </a:rPr>
              <a:t>Μηνιαία Φαρμακευτική Δαπάνη</a:t>
            </a:r>
            <a:endParaRPr lang="el-GR" sz="1800" dirty="0">
              <a:latin typeface="Calibri" pitchFamily="34" charset="0"/>
            </a:endParaRPr>
          </a:p>
        </p:txBody>
      </p:sp>
      <p:sp>
        <p:nvSpPr>
          <p:cNvPr id="11" name="10 - TextBox"/>
          <p:cNvSpPr txBox="1"/>
          <p:nvPr/>
        </p:nvSpPr>
        <p:spPr>
          <a:xfrm>
            <a:off x="4038600" y="3276600"/>
            <a:ext cx="3124200" cy="338554"/>
          </a:xfrm>
          <a:prstGeom prst="rect">
            <a:avLst/>
          </a:prstGeom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marL="666750" marR="0" indent="-557213" algn="just" defTabSz="914400" rtl="0" eaLnBrk="0" fontAlgn="base" latinLnBrk="0" hangingPunct="0">
              <a:lnSpc>
                <a:spcPct val="80000"/>
              </a:lnSpc>
              <a:spcBef>
                <a:spcPts val="400"/>
              </a:spcBef>
              <a:spcAft>
                <a:spcPts val="600"/>
              </a:spcAft>
              <a:buClr>
                <a:schemeClr val="accent1"/>
              </a:buClr>
              <a:buSzPct val="68000"/>
              <a:tabLst/>
            </a:pPr>
            <a:endParaRPr kumimoji="0" lang="el-GR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ahoma" pitchFamily="34" charset="0"/>
              <a:cs typeface="Tahoma" pitchFamily="34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29200" y="3657600"/>
            <a:ext cx="3352800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14400" y="3657600"/>
            <a:ext cx="3352800" cy="21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11 - TextBox"/>
          <p:cNvSpPr txBox="1"/>
          <p:nvPr/>
        </p:nvSpPr>
        <p:spPr>
          <a:xfrm>
            <a:off x="1981200" y="2133600"/>
            <a:ext cx="294953" cy="338554"/>
          </a:xfrm>
          <a:prstGeom prst="rect">
            <a:avLst/>
          </a:prstGeom>
          <a:ln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pPr marL="666750" marR="0" indent="-557213" algn="just" defTabSz="914400" rtl="0" eaLnBrk="0" fontAlgn="base" latinLnBrk="0" hangingPunct="0">
              <a:lnSpc>
                <a:spcPct val="80000"/>
              </a:lnSpc>
              <a:spcBef>
                <a:spcPts val="400"/>
              </a:spcBef>
              <a:spcAft>
                <a:spcPts val="600"/>
              </a:spcAft>
              <a:buClr>
                <a:schemeClr val="accent1"/>
              </a:buClr>
              <a:buSzPct val="68000"/>
              <a:tabLst/>
            </a:pPr>
            <a:endParaRPr kumimoji="0" lang="el-GR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ahoma" pitchFamily="34" charset="0"/>
              <a:cs typeface="Tahoma" pitchFamily="34" charset="0"/>
            </a:endParaRPr>
          </a:p>
        </p:txBody>
      </p:sp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29200" y="1066800"/>
            <a:ext cx="3339111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990600" y="914401"/>
            <a:ext cx="2895600" cy="2301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Click="0"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0" y="685800"/>
            <a:ext cx="9144000" cy="45719"/>
            <a:chOff x="0" y="1207"/>
            <a:chExt cx="5760" cy="46"/>
          </a:xfrm>
        </p:grpSpPr>
        <p:sp>
          <p:nvSpPr>
            <p:cNvPr id="7177" name="Line 4"/>
            <p:cNvSpPr>
              <a:spLocks noChangeShapeType="1"/>
            </p:cNvSpPr>
            <p:nvPr/>
          </p:nvSpPr>
          <p:spPr bwMode="auto">
            <a:xfrm>
              <a:off x="0" y="1207"/>
              <a:ext cx="5760" cy="0"/>
            </a:xfrm>
            <a:prstGeom prst="line">
              <a:avLst/>
            </a:prstGeom>
            <a:noFill/>
            <a:ln w="12700" cmpd="dbl">
              <a:solidFill>
                <a:srgbClr val="0084C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l-GR"/>
            </a:p>
          </p:txBody>
        </p:sp>
        <p:sp>
          <p:nvSpPr>
            <p:cNvPr id="7178" name="Line 5"/>
            <p:cNvSpPr>
              <a:spLocks noChangeShapeType="1"/>
            </p:cNvSpPr>
            <p:nvPr/>
          </p:nvSpPr>
          <p:spPr bwMode="auto">
            <a:xfrm>
              <a:off x="0" y="1253"/>
              <a:ext cx="5760" cy="0"/>
            </a:xfrm>
            <a:prstGeom prst="line">
              <a:avLst/>
            </a:prstGeom>
            <a:noFill/>
            <a:ln w="34925" cmpd="sng">
              <a:solidFill>
                <a:srgbClr val="0084C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l-GR"/>
            </a:p>
          </p:txBody>
        </p:sp>
      </p:grpSp>
      <p:sp>
        <p:nvSpPr>
          <p:cNvPr id="14" name="13 - Τίτλος"/>
          <p:cNvSpPr>
            <a:spLocks noGrp="1"/>
          </p:cNvSpPr>
          <p:nvPr>
            <p:ph type="title"/>
          </p:nvPr>
        </p:nvSpPr>
        <p:spPr>
          <a:xfrm>
            <a:off x="914400" y="0"/>
            <a:ext cx="8229600" cy="762000"/>
          </a:xfrm>
        </p:spPr>
        <p:txBody>
          <a:bodyPr>
            <a:normAutofit/>
          </a:bodyPr>
          <a:lstStyle/>
          <a:p>
            <a:r>
              <a:rPr lang="el-GR" sz="2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Νέες λειτουργικότητες και Υποσυστήματα (</a:t>
            </a:r>
            <a:r>
              <a:rPr lang="en-US" sz="28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5</a:t>
            </a:r>
            <a:r>
              <a:rPr lang="el-GR" sz="2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/</a:t>
            </a:r>
            <a:r>
              <a:rPr lang="en-US" sz="2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6</a:t>
            </a:r>
            <a:r>
              <a:rPr lang="el-GR" sz="2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)</a:t>
            </a:r>
            <a:endParaRPr lang="el-GR" sz="2800" dirty="0">
              <a:latin typeface="Calibri" pitchFamily="34" charset="0"/>
            </a:endParaRPr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533400" y="1219200"/>
            <a:ext cx="8280920" cy="4572000"/>
          </a:xfrm>
        </p:spPr>
        <p:txBody>
          <a:bodyPr rtlCol="0">
            <a:noAutofit/>
          </a:bodyPr>
          <a:lstStyle/>
          <a:p>
            <a:pPr marL="0" indent="0" eaLnBrk="1" fontAlgn="auto" hangingPunct="1">
              <a:lnSpc>
                <a:spcPct val="170000"/>
              </a:lnSpc>
              <a:spcAft>
                <a:spcPts val="0"/>
              </a:spcAft>
              <a:buFont typeface="Symbol" pitchFamily="18" charset="2"/>
              <a:buNone/>
              <a:defRPr/>
            </a:pPr>
            <a:endParaRPr lang="el-GR" sz="2000" dirty="0" smtClean="0">
              <a:latin typeface="Calibri" pitchFamily="34" charset="0"/>
            </a:endParaRPr>
          </a:p>
          <a:p>
            <a:pPr marL="0" indent="0" eaLnBrk="1" fontAlgn="auto" hangingPunct="1">
              <a:lnSpc>
                <a:spcPct val="170000"/>
              </a:lnSpc>
              <a:spcAft>
                <a:spcPts val="0"/>
              </a:spcAft>
              <a:buFont typeface="Symbol" pitchFamily="18" charset="2"/>
              <a:buNone/>
              <a:defRPr/>
            </a:pPr>
            <a:endParaRPr lang="el-GR" sz="2000" dirty="0">
              <a:latin typeface="Calibri" pitchFamily="34" charset="0"/>
            </a:endParaRPr>
          </a:p>
        </p:txBody>
      </p:sp>
      <p:sp>
        <p:nvSpPr>
          <p:cNvPr id="8" name="2 - Θέση περιεχομένου"/>
          <p:cNvSpPr txBox="1">
            <a:spLocks/>
          </p:cNvSpPr>
          <p:nvPr/>
        </p:nvSpPr>
        <p:spPr bwMode="auto">
          <a:xfrm>
            <a:off x="762000" y="1066800"/>
            <a:ext cx="805232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65125" lvl="6" indent="-255588" algn="just" eaLnBrk="0" fontAlgn="base" hangingPunct="0">
              <a:spcBef>
                <a:spcPts val="400"/>
              </a:spcBef>
              <a:spcAft>
                <a:spcPts val="600"/>
              </a:spcAft>
              <a:buClr>
                <a:schemeClr val="accent1"/>
              </a:buClr>
              <a:buSzPct val="68000"/>
              <a:buFont typeface="Wingdings 3" pitchFamily="18" charset="2"/>
              <a:buChar char=""/>
              <a:tabLst>
                <a:tab pos="627063" algn="l"/>
              </a:tabLst>
              <a:defRPr/>
            </a:pPr>
            <a:r>
              <a:rPr lang="el-GR" sz="2400" dirty="0" smtClean="0">
                <a:latin typeface="Calibri" pitchFamily="34" charset="0"/>
                <a:cs typeface="+mn-cs"/>
              </a:rPr>
              <a:t>Υποσύστημα ανίχνευσης, πρόβλεψης &amp; αποτροπής απάτης (</a:t>
            </a:r>
            <a:r>
              <a:rPr lang="en-US" sz="2400" dirty="0" smtClean="0">
                <a:latin typeface="Calibri" pitchFamily="34" charset="0"/>
                <a:cs typeface="+mn-cs"/>
              </a:rPr>
              <a:t>Fraud Detection)</a:t>
            </a:r>
            <a:endParaRPr lang="el-GR" sz="2400" dirty="0" smtClean="0">
              <a:latin typeface="Calibri" pitchFamily="34" charset="0"/>
              <a:cs typeface="+mn-cs"/>
            </a:endParaRPr>
          </a:p>
          <a:p>
            <a:pPr marL="620713" lvl="1" indent="-228600" eaLnBrk="0" hangingPunct="0">
              <a:spcBef>
                <a:spcPts val="325"/>
              </a:spcBef>
              <a:buClr>
                <a:schemeClr val="accent1"/>
              </a:buClr>
              <a:buFont typeface="Verdana" pitchFamily="34" charset="0"/>
              <a:buChar char="◦"/>
              <a:defRPr/>
            </a:pPr>
            <a:r>
              <a:rPr lang="el-GR" sz="2000" dirty="0" smtClean="0">
                <a:latin typeface="Calibri" pitchFamily="34" charset="0"/>
              </a:rPr>
              <a:t>αξιοποίηση </a:t>
            </a:r>
            <a:r>
              <a:rPr lang="el-GR" sz="2000" dirty="0">
                <a:latin typeface="Calibri" pitchFamily="34" charset="0"/>
              </a:rPr>
              <a:t>των δεδομένων της εφαρμογής Ηλεκτρονικής </a:t>
            </a:r>
            <a:r>
              <a:rPr lang="el-GR" sz="2000" dirty="0" err="1">
                <a:latin typeface="Calibri" pitchFamily="34" charset="0"/>
              </a:rPr>
              <a:t>Συνταγογράφησης</a:t>
            </a:r>
            <a:endParaRPr lang="en-US" sz="2000" dirty="0">
              <a:latin typeface="Calibri" pitchFamily="34" charset="0"/>
            </a:endParaRPr>
          </a:p>
          <a:p>
            <a:pPr marL="620713" lvl="1" indent="-228600" eaLnBrk="0" hangingPunct="0">
              <a:spcBef>
                <a:spcPts val="325"/>
              </a:spcBef>
              <a:buClr>
                <a:schemeClr val="accent1"/>
              </a:buClr>
              <a:buFont typeface="Verdana" pitchFamily="34" charset="0"/>
              <a:buChar char="◦"/>
              <a:defRPr/>
            </a:pPr>
            <a:r>
              <a:rPr lang="el-GR" sz="2000" dirty="0">
                <a:latin typeface="Calibri" pitchFamily="34" charset="0"/>
              </a:rPr>
              <a:t>εφαρμογή πρότυπων δυνατοτήτων προσδιορισμού </a:t>
            </a:r>
            <a:r>
              <a:rPr lang="el-GR" sz="2000" dirty="0" err="1">
                <a:latin typeface="Calibri" pitchFamily="34" charset="0"/>
              </a:rPr>
              <a:t>παραβατικής</a:t>
            </a:r>
            <a:r>
              <a:rPr lang="el-GR" sz="2000" dirty="0">
                <a:latin typeface="Calibri" pitchFamily="34" charset="0"/>
              </a:rPr>
              <a:t> συμπεριφοράς</a:t>
            </a:r>
            <a:endParaRPr lang="en-US" sz="2000" dirty="0">
              <a:latin typeface="Calibri" pitchFamily="34" charset="0"/>
            </a:endParaRPr>
          </a:p>
          <a:p>
            <a:pPr marL="620713" lvl="1" indent="-228600" eaLnBrk="0" hangingPunct="0">
              <a:spcBef>
                <a:spcPts val="325"/>
              </a:spcBef>
              <a:buClr>
                <a:schemeClr val="accent1"/>
              </a:buClr>
              <a:buFont typeface="Verdana" pitchFamily="34" charset="0"/>
              <a:buChar char="◦"/>
              <a:defRPr/>
            </a:pPr>
            <a:r>
              <a:rPr lang="el-GR" sz="2000" dirty="0">
                <a:latin typeface="Calibri" pitchFamily="34" charset="0"/>
              </a:rPr>
              <a:t>εφαρμογή ειδικών επιχειρησιακών στατιστικών μοντέλων</a:t>
            </a:r>
            <a:endParaRPr lang="en-US" sz="2000" dirty="0">
              <a:latin typeface="Calibri" pitchFamily="34" charset="0"/>
            </a:endParaRPr>
          </a:p>
          <a:p>
            <a:pPr marL="620713" lvl="1" indent="-228600" eaLnBrk="0" hangingPunct="0">
              <a:spcBef>
                <a:spcPts val="325"/>
              </a:spcBef>
              <a:buClr>
                <a:schemeClr val="accent1"/>
              </a:buClr>
              <a:buFont typeface="Verdana" pitchFamily="34" charset="0"/>
              <a:buChar char="◦"/>
              <a:defRPr/>
            </a:pPr>
            <a:r>
              <a:rPr lang="el-GR" sz="2000" dirty="0">
                <a:latin typeface="Calibri" pitchFamily="34" charset="0"/>
              </a:rPr>
              <a:t>γρήγορη έρευνα &amp; επίλυση υποθέσεων μέσω εύχρηστων &amp; έξυπνων πληροφοριακών εργαλείων </a:t>
            </a:r>
            <a:endParaRPr lang="en-US" sz="2000" dirty="0">
              <a:latin typeface="Calibri" pitchFamily="34" charset="0"/>
            </a:endParaRPr>
          </a:p>
          <a:p>
            <a:pPr marL="620713" lvl="1" indent="-228600" eaLnBrk="0" hangingPunct="0">
              <a:spcBef>
                <a:spcPts val="325"/>
              </a:spcBef>
              <a:buClr>
                <a:schemeClr val="accent1"/>
              </a:buClr>
              <a:buFont typeface="Verdana" pitchFamily="34" charset="0"/>
              <a:buChar char="◦"/>
              <a:defRPr/>
            </a:pPr>
            <a:r>
              <a:rPr lang="el-GR" sz="2000" dirty="0">
                <a:latin typeface="Calibri" pitchFamily="34" charset="0"/>
              </a:rPr>
              <a:t>υποβοήθηση της συλλογής αποδεικτικών στοιχείων </a:t>
            </a:r>
            <a:endParaRPr lang="en-US" sz="2000" dirty="0">
              <a:latin typeface="Calibri" pitchFamily="34" charset="0"/>
            </a:endParaRPr>
          </a:p>
          <a:p>
            <a:pPr marL="620713" lvl="1" indent="-228600" eaLnBrk="0" hangingPunct="0">
              <a:spcBef>
                <a:spcPts val="325"/>
              </a:spcBef>
              <a:buClr>
                <a:schemeClr val="accent1"/>
              </a:buClr>
              <a:buFont typeface="Verdana" pitchFamily="34" charset="0"/>
              <a:buChar char="◦"/>
              <a:defRPr/>
            </a:pPr>
            <a:r>
              <a:rPr lang="el-GR" sz="2000" dirty="0">
                <a:latin typeface="Calibri" pitchFamily="34" charset="0"/>
              </a:rPr>
              <a:t>βελτίωση των αποτελεσμάτων στην προσπάθεια ελαχιστοποίησης της απάτης </a:t>
            </a:r>
            <a:endParaRPr lang="en-US" sz="2000" dirty="0">
              <a:latin typeface="Calibri" pitchFamily="34" charset="0"/>
            </a:endParaRPr>
          </a:p>
          <a:p>
            <a:pPr marL="620713" lvl="1" indent="-228600" eaLnBrk="0" hangingPunct="0">
              <a:spcBef>
                <a:spcPts val="325"/>
              </a:spcBef>
              <a:buClr>
                <a:schemeClr val="accent1"/>
              </a:buClr>
              <a:buFont typeface="Verdana" pitchFamily="34" charset="0"/>
              <a:buChar char="◦"/>
              <a:defRPr/>
            </a:pPr>
            <a:r>
              <a:rPr lang="el-GR" sz="2000" dirty="0">
                <a:latin typeface="Calibri" pitchFamily="34" charset="0"/>
              </a:rPr>
              <a:t>μείωση του συνολικού κόστους που συνδέεται με την απάτη και άλλα είδη ανεπιθύμητης συμπεριφοράς</a:t>
            </a:r>
            <a:endParaRPr lang="en-US" sz="2000" dirty="0">
              <a:latin typeface="Calibri" pitchFamily="34" charset="0"/>
            </a:endParaRPr>
          </a:p>
          <a:p>
            <a:pPr marL="365125" lvl="6" indent="-255588" algn="just" eaLnBrk="0" fontAlgn="base" hangingPunct="0">
              <a:spcBef>
                <a:spcPts val="400"/>
              </a:spcBef>
              <a:spcAft>
                <a:spcPts val="600"/>
              </a:spcAft>
              <a:buClr>
                <a:schemeClr val="accent1"/>
              </a:buClr>
              <a:buSzPct val="68000"/>
              <a:buFont typeface="Wingdings 3" pitchFamily="18" charset="2"/>
              <a:buChar char=""/>
              <a:tabLst>
                <a:tab pos="627063" algn="l"/>
              </a:tabLst>
              <a:defRPr/>
            </a:pPr>
            <a:endParaRPr lang="el-GR" sz="2400" dirty="0" smtClean="0">
              <a:latin typeface="Calibri" pitchFamily="34" charset="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55586985"/>
      </p:ext>
    </p:extLst>
  </p:cSld>
  <p:clrMapOvr>
    <a:masterClrMapping/>
  </p:clrMapOvr>
  <p:transition spd="slow" advClick="0"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0" y="685800"/>
            <a:ext cx="9144000" cy="45719"/>
            <a:chOff x="0" y="1207"/>
            <a:chExt cx="5760" cy="46"/>
          </a:xfrm>
        </p:grpSpPr>
        <p:sp>
          <p:nvSpPr>
            <p:cNvPr id="7177" name="Line 4"/>
            <p:cNvSpPr>
              <a:spLocks noChangeShapeType="1"/>
            </p:cNvSpPr>
            <p:nvPr/>
          </p:nvSpPr>
          <p:spPr bwMode="auto">
            <a:xfrm>
              <a:off x="0" y="1207"/>
              <a:ext cx="5760" cy="0"/>
            </a:xfrm>
            <a:prstGeom prst="line">
              <a:avLst/>
            </a:prstGeom>
            <a:noFill/>
            <a:ln w="12700" cmpd="dbl">
              <a:solidFill>
                <a:srgbClr val="0084C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l-GR"/>
            </a:p>
          </p:txBody>
        </p:sp>
        <p:sp>
          <p:nvSpPr>
            <p:cNvPr id="7178" name="Line 5"/>
            <p:cNvSpPr>
              <a:spLocks noChangeShapeType="1"/>
            </p:cNvSpPr>
            <p:nvPr/>
          </p:nvSpPr>
          <p:spPr bwMode="auto">
            <a:xfrm>
              <a:off x="0" y="1253"/>
              <a:ext cx="5760" cy="0"/>
            </a:xfrm>
            <a:prstGeom prst="line">
              <a:avLst/>
            </a:prstGeom>
            <a:noFill/>
            <a:ln w="34925" cmpd="sng">
              <a:solidFill>
                <a:srgbClr val="0084C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l-GR"/>
            </a:p>
          </p:txBody>
        </p:sp>
      </p:grpSp>
      <p:sp>
        <p:nvSpPr>
          <p:cNvPr id="14" name="13 - Τίτλος"/>
          <p:cNvSpPr>
            <a:spLocks noGrp="1"/>
          </p:cNvSpPr>
          <p:nvPr>
            <p:ph type="title"/>
          </p:nvPr>
        </p:nvSpPr>
        <p:spPr>
          <a:xfrm>
            <a:off x="914400" y="0"/>
            <a:ext cx="8229600" cy="762000"/>
          </a:xfrm>
        </p:spPr>
        <p:txBody>
          <a:bodyPr>
            <a:normAutofit/>
          </a:bodyPr>
          <a:lstStyle/>
          <a:p>
            <a:r>
              <a:rPr lang="el-GR" sz="2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Νέες λειτουργικότητες και Υποσυστήματα (</a:t>
            </a:r>
            <a:r>
              <a:rPr lang="en-US" sz="2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6</a:t>
            </a:r>
            <a:r>
              <a:rPr lang="el-GR" sz="2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/</a:t>
            </a:r>
            <a:r>
              <a:rPr lang="en-US" sz="2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6</a:t>
            </a:r>
            <a:r>
              <a:rPr lang="el-GR" sz="2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)</a:t>
            </a:r>
            <a:endParaRPr lang="el-GR" sz="2800" dirty="0">
              <a:latin typeface="Calibri" pitchFamily="34" charset="0"/>
            </a:endParaRPr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533400" y="1219200"/>
            <a:ext cx="8280920" cy="4572000"/>
          </a:xfrm>
        </p:spPr>
        <p:txBody>
          <a:bodyPr rtlCol="0">
            <a:noAutofit/>
          </a:bodyPr>
          <a:lstStyle/>
          <a:p>
            <a:pPr marL="0" indent="0" eaLnBrk="1" fontAlgn="auto" hangingPunct="1">
              <a:lnSpc>
                <a:spcPct val="170000"/>
              </a:lnSpc>
              <a:spcAft>
                <a:spcPts val="0"/>
              </a:spcAft>
              <a:buFont typeface="Symbol" pitchFamily="18" charset="2"/>
              <a:buNone/>
              <a:defRPr/>
            </a:pPr>
            <a:endParaRPr lang="el-GR" sz="2000" dirty="0" smtClean="0">
              <a:latin typeface="Calibri" pitchFamily="34" charset="0"/>
            </a:endParaRPr>
          </a:p>
          <a:p>
            <a:pPr marL="0" indent="0" eaLnBrk="1" fontAlgn="auto" hangingPunct="1">
              <a:lnSpc>
                <a:spcPct val="170000"/>
              </a:lnSpc>
              <a:spcAft>
                <a:spcPts val="0"/>
              </a:spcAft>
              <a:buFont typeface="Symbol" pitchFamily="18" charset="2"/>
              <a:buNone/>
              <a:defRPr/>
            </a:pPr>
            <a:endParaRPr lang="el-GR" sz="2000" dirty="0">
              <a:latin typeface="Calibri" pitchFamily="34" charset="0"/>
            </a:endParaRPr>
          </a:p>
        </p:txBody>
      </p:sp>
      <p:sp>
        <p:nvSpPr>
          <p:cNvPr id="8" name="2 - Θέση περιεχομένου"/>
          <p:cNvSpPr txBox="1">
            <a:spLocks/>
          </p:cNvSpPr>
          <p:nvPr/>
        </p:nvSpPr>
        <p:spPr bwMode="auto">
          <a:xfrm>
            <a:off x="762000" y="1143000"/>
            <a:ext cx="77724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65125" lvl="6" indent="-255588" algn="just" eaLnBrk="0" fontAlgn="base" hangingPunct="0">
              <a:spcBef>
                <a:spcPts val="400"/>
              </a:spcBef>
              <a:spcAft>
                <a:spcPts val="600"/>
              </a:spcAft>
              <a:buClr>
                <a:schemeClr val="accent1"/>
              </a:buClr>
              <a:buSzPct val="68000"/>
              <a:buFont typeface="Wingdings 3" pitchFamily="18" charset="2"/>
              <a:buChar char=""/>
              <a:tabLst>
                <a:tab pos="627063" algn="l"/>
              </a:tabLst>
              <a:defRPr/>
            </a:pPr>
            <a:r>
              <a:rPr lang="el-GR" sz="2400" dirty="0" smtClean="0">
                <a:latin typeface="Calibri" pitchFamily="34" charset="0"/>
              </a:rPr>
              <a:t>Διανομή ψηφιακών συσκευών σε ιατρούς και φαρμακοποιούς με στόχο την αυξημένη ασφάλεια του συστήματος</a:t>
            </a:r>
            <a:endParaRPr lang="el-GR" sz="2400" dirty="0" smtClean="0">
              <a:latin typeface="Calibri" pitchFamily="34" charset="0"/>
              <a:cs typeface="+mn-cs"/>
            </a:endParaRPr>
          </a:p>
          <a:p>
            <a:pPr marL="365125" lvl="6" indent="-255588" algn="just" eaLnBrk="0" fontAlgn="base" hangingPunct="0">
              <a:spcBef>
                <a:spcPts val="400"/>
              </a:spcBef>
              <a:spcAft>
                <a:spcPts val="600"/>
              </a:spcAft>
              <a:buClr>
                <a:schemeClr val="accent1"/>
              </a:buClr>
              <a:buSzPct val="68000"/>
              <a:buFont typeface="Wingdings 3" pitchFamily="18" charset="2"/>
              <a:buChar char=""/>
              <a:tabLst>
                <a:tab pos="627063" algn="l"/>
              </a:tabLst>
              <a:defRPr/>
            </a:pPr>
            <a:r>
              <a:rPr lang="en-GB" sz="2400" dirty="0" smtClean="0">
                <a:latin typeface="Calibri" pitchFamily="34" charset="0"/>
              </a:rPr>
              <a:t>API’s </a:t>
            </a:r>
            <a:r>
              <a:rPr lang="el-GR" sz="2400" dirty="0" smtClean="0">
                <a:latin typeface="Calibri" pitchFamily="34" charset="0"/>
              </a:rPr>
              <a:t>για ιατρεία, φαρμακεία και διαγνωστικά κέντρα</a:t>
            </a:r>
          </a:p>
          <a:p>
            <a:pPr marL="365125" lvl="6" indent="-255588" algn="just" eaLnBrk="0" fontAlgn="base" hangingPunct="0">
              <a:spcBef>
                <a:spcPts val="400"/>
              </a:spcBef>
              <a:spcAft>
                <a:spcPts val="600"/>
              </a:spcAft>
              <a:buClr>
                <a:schemeClr val="accent1"/>
              </a:buClr>
              <a:buSzPct val="68000"/>
              <a:buFont typeface="Wingdings 3" pitchFamily="18" charset="2"/>
              <a:buChar char=""/>
              <a:tabLst>
                <a:tab pos="627063" algn="l"/>
              </a:tabLst>
              <a:defRPr/>
            </a:pPr>
            <a:r>
              <a:rPr lang="el-GR" sz="2400" dirty="0" smtClean="0">
                <a:latin typeface="Calibri" pitchFamily="34" charset="0"/>
              </a:rPr>
              <a:t>Δημιουργία </a:t>
            </a:r>
            <a:r>
              <a:rPr lang="en-GB" sz="2400" dirty="0" smtClean="0">
                <a:latin typeface="Calibri" pitchFamily="34" charset="0"/>
              </a:rPr>
              <a:t>Disaster Recovery Centre</a:t>
            </a:r>
            <a:r>
              <a:rPr lang="el-GR" sz="2400" dirty="0" smtClean="0">
                <a:latin typeface="Calibri" pitchFamily="34" charset="0"/>
              </a:rPr>
              <a:t> για την αδιάλειπτη λειτουργία του συστήματος</a:t>
            </a:r>
          </a:p>
        </p:txBody>
      </p:sp>
    </p:spTree>
  </p:cSld>
  <p:clrMapOvr>
    <a:masterClrMapping/>
  </p:clrMapOvr>
  <p:transition spd="slow" advClick="0"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0" y="685800"/>
            <a:ext cx="9144000" cy="45719"/>
            <a:chOff x="0" y="1207"/>
            <a:chExt cx="5760" cy="46"/>
          </a:xfrm>
        </p:grpSpPr>
        <p:sp>
          <p:nvSpPr>
            <p:cNvPr id="7177" name="Line 4"/>
            <p:cNvSpPr>
              <a:spLocks noChangeShapeType="1"/>
            </p:cNvSpPr>
            <p:nvPr/>
          </p:nvSpPr>
          <p:spPr bwMode="auto">
            <a:xfrm>
              <a:off x="0" y="1207"/>
              <a:ext cx="5760" cy="0"/>
            </a:xfrm>
            <a:prstGeom prst="line">
              <a:avLst/>
            </a:prstGeom>
            <a:noFill/>
            <a:ln w="12700" cmpd="dbl">
              <a:solidFill>
                <a:srgbClr val="0084C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l-GR"/>
            </a:p>
          </p:txBody>
        </p:sp>
        <p:sp>
          <p:nvSpPr>
            <p:cNvPr id="7178" name="Line 5"/>
            <p:cNvSpPr>
              <a:spLocks noChangeShapeType="1"/>
            </p:cNvSpPr>
            <p:nvPr/>
          </p:nvSpPr>
          <p:spPr bwMode="auto">
            <a:xfrm>
              <a:off x="0" y="1253"/>
              <a:ext cx="5760" cy="0"/>
            </a:xfrm>
            <a:prstGeom prst="line">
              <a:avLst/>
            </a:prstGeom>
            <a:noFill/>
            <a:ln w="34925" cmpd="sng">
              <a:solidFill>
                <a:srgbClr val="0084C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l-GR"/>
            </a:p>
          </p:txBody>
        </p:sp>
      </p:grpSp>
      <p:sp>
        <p:nvSpPr>
          <p:cNvPr id="14" name="13 - Τίτλος"/>
          <p:cNvSpPr>
            <a:spLocks noGrp="1"/>
          </p:cNvSpPr>
          <p:nvPr>
            <p:ph type="title"/>
          </p:nvPr>
        </p:nvSpPr>
        <p:spPr>
          <a:xfrm>
            <a:off x="914400" y="0"/>
            <a:ext cx="8229600" cy="762000"/>
          </a:xfrm>
        </p:spPr>
        <p:txBody>
          <a:bodyPr>
            <a:normAutofit/>
          </a:bodyPr>
          <a:lstStyle/>
          <a:p>
            <a:r>
              <a:rPr lang="el-GR" sz="28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Διαλειτουργικότητα</a:t>
            </a:r>
            <a:r>
              <a:rPr lang="el-GR" sz="2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 Ηλεκτρονικής Συνταγογράφησης </a:t>
            </a:r>
            <a:endParaRPr lang="el-GR" sz="2800" dirty="0">
              <a:latin typeface="Calibri" pitchFamily="34" charset="0"/>
            </a:endParaRPr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533400" y="1219200"/>
            <a:ext cx="8280920" cy="4572000"/>
          </a:xfrm>
        </p:spPr>
        <p:txBody>
          <a:bodyPr rtlCol="0">
            <a:noAutofit/>
          </a:bodyPr>
          <a:lstStyle/>
          <a:p>
            <a:pPr marL="0" indent="0" eaLnBrk="1" fontAlgn="auto" hangingPunct="1">
              <a:lnSpc>
                <a:spcPct val="170000"/>
              </a:lnSpc>
              <a:spcAft>
                <a:spcPts val="0"/>
              </a:spcAft>
              <a:buFont typeface="Symbol" pitchFamily="18" charset="2"/>
              <a:buNone/>
              <a:defRPr/>
            </a:pPr>
            <a:endParaRPr lang="el-GR" sz="2000" dirty="0" smtClean="0">
              <a:latin typeface="Calibri" pitchFamily="34" charset="0"/>
            </a:endParaRPr>
          </a:p>
          <a:p>
            <a:pPr marL="0" indent="0" eaLnBrk="1" fontAlgn="auto" hangingPunct="1">
              <a:lnSpc>
                <a:spcPct val="170000"/>
              </a:lnSpc>
              <a:spcAft>
                <a:spcPts val="0"/>
              </a:spcAft>
              <a:buFont typeface="Symbol" pitchFamily="18" charset="2"/>
              <a:buNone/>
              <a:defRPr/>
            </a:pPr>
            <a:endParaRPr lang="el-GR" sz="2000" dirty="0">
              <a:latin typeface="Calibri" pitchFamily="34" charset="0"/>
            </a:endParaRPr>
          </a:p>
        </p:txBody>
      </p:sp>
      <p:sp>
        <p:nvSpPr>
          <p:cNvPr id="8" name="2 - Θέση περιεχομένου"/>
          <p:cNvSpPr txBox="1">
            <a:spLocks/>
          </p:cNvSpPr>
          <p:nvPr/>
        </p:nvSpPr>
        <p:spPr bwMode="auto">
          <a:xfrm>
            <a:off x="634480" y="1371600"/>
            <a:ext cx="812852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65125" lvl="6" indent="-255588" algn="just" eaLnBrk="0" fontAlgn="base" hangingPunct="0">
              <a:spcBef>
                <a:spcPts val="400"/>
              </a:spcBef>
              <a:spcAft>
                <a:spcPts val="600"/>
              </a:spcAft>
              <a:buClr>
                <a:schemeClr val="accent1"/>
              </a:buClr>
              <a:buSzPct val="68000"/>
              <a:buFont typeface="Wingdings 3" pitchFamily="18" charset="2"/>
              <a:buChar char=""/>
              <a:tabLst>
                <a:tab pos="627063" algn="l"/>
              </a:tabLst>
              <a:defRPr/>
            </a:pPr>
            <a:r>
              <a:rPr lang="el-GR" sz="2400" dirty="0" smtClean="0">
                <a:latin typeface="Calibri" pitchFamily="34" charset="0"/>
              </a:rPr>
              <a:t>Πληροφοριακό σύστημα ΑΜΚΑ-ΕΜΑΕΣ &amp; σύστημα «ΑΤΛΑΣ»</a:t>
            </a:r>
          </a:p>
          <a:p>
            <a:pPr marL="365125" lvl="6" indent="-255588" algn="just" eaLnBrk="0" fontAlgn="base" hangingPunct="0">
              <a:spcBef>
                <a:spcPts val="400"/>
              </a:spcBef>
              <a:spcAft>
                <a:spcPts val="600"/>
              </a:spcAft>
              <a:buClr>
                <a:schemeClr val="accent1"/>
              </a:buClr>
              <a:buSzPct val="68000"/>
              <a:buFont typeface="Wingdings 3" pitchFamily="18" charset="2"/>
              <a:buChar char=""/>
              <a:tabLst>
                <a:tab pos="627063" algn="l"/>
              </a:tabLst>
              <a:defRPr/>
            </a:pPr>
            <a:r>
              <a:rPr lang="el-GR" sz="2400" dirty="0" smtClean="0">
                <a:latin typeface="Calibri" pitchFamily="34" charset="0"/>
              </a:rPr>
              <a:t>Βάση δεδομένων φαρμάκων ΕΟΦ</a:t>
            </a:r>
          </a:p>
          <a:p>
            <a:pPr marL="365125" lvl="6" indent="-255588" algn="just" eaLnBrk="0" fontAlgn="base" hangingPunct="0">
              <a:spcBef>
                <a:spcPts val="400"/>
              </a:spcBef>
              <a:spcAft>
                <a:spcPts val="600"/>
              </a:spcAft>
              <a:buClr>
                <a:schemeClr val="accent1"/>
              </a:buClr>
              <a:buSzPct val="68000"/>
              <a:buFont typeface="Wingdings 3" pitchFamily="18" charset="2"/>
              <a:buChar char=""/>
              <a:tabLst>
                <a:tab pos="627063" algn="l"/>
              </a:tabLst>
              <a:defRPr/>
            </a:pPr>
            <a:r>
              <a:rPr lang="el-GR" sz="2400" dirty="0" smtClean="0">
                <a:latin typeface="Calibri" pitchFamily="34" charset="0"/>
              </a:rPr>
              <a:t>Σύστημα </a:t>
            </a:r>
            <a:r>
              <a:rPr lang="en-GB" sz="2400" dirty="0" smtClean="0">
                <a:latin typeface="Calibri" pitchFamily="34" charset="0"/>
              </a:rPr>
              <a:t>e</a:t>
            </a:r>
            <a:r>
              <a:rPr lang="el-GR" sz="2400" dirty="0" smtClean="0">
                <a:latin typeface="Calibri" pitchFamily="34" charset="0"/>
              </a:rPr>
              <a:t>ΔΑΠΥ του ΕΟΠΥΥ</a:t>
            </a:r>
          </a:p>
          <a:p>
            <a:pPr marL="365125" lvl="6" indent="-255588" algn="just" eaLnBrk="0" fontAlgn="base" hangingPunct="0">
              <a:spcBef>
                <a:spcPts val="400"/>
              </a:spcBef>
              <a:spcAft>
                <a:spcPts val="600"/>
              </a:spcAft>
              <a:buClr>
                <a:schemeClr val="accent1"/>
              </a:buClr>
              <a:buSzPct val="68000"/>
              <a:buFont typeface="Wingdings 3" pitchFamily="18" charset="2"/>
              <a:buChar char=""/>
              <a:tabLst>
                <a:tab pos="627063" algn="l"/>
              </a:tabLst>
              <a:defRPr/>
            </a:pPr>
            <a:r>
              <a:rPr lang="el-GR" sz="2400" dirty="0" smtClean="0">
                <a:latin typeface="Calibri" pitchFamily="34" charset="0"/>
              </a:rPr>
              <a:t>Φορείς Υγείας (ΕΟΠΥΥ, ΤΥΠΕΤ, ΕΥΔΑΠ)</a:t>
            </a:r>
          </a:p>
          <a:p>
            <a:pPr marL="365125" lvl="6" indent="-255588" algn="just" eaLnBrk="0" fontAlgn="base" hangingPunct="0">
              <a:spcBef>
                <a:spcPts val="400"/>
              </a:spcBef>
              <a:spcAft>
                <a:spcPts val="600"/>
              </a:spcAft>
              <a:buClr>
                <a:schemeClr val="accent1"/>
              </a:buClr>
              <a:buSzPct val="68000"/>
              <a:buFont typeface="Wingdings 3" pitchFamily="18" charset="2"/>
              <a:buChar char=""/>
              <a:tabLst>
                <a:tab pos="627063" algn="l"/>
              </a:tabLst>
              <a:defRPr/>
            </a:pPr>
            <a:r>
              <a:rPr lang="el-GR" sz="2400" dirty="0">
                <a:latin typeface="Calibri" pitchFamily="34" charset="0"/>
              </a:rPr>
              <a:t>Πληροφοριακά συστήματα Φαρμακείων </a:t>
            </a:r>
            <a:r>
              <a:rPr lang="el-GR" sz="2400" dirty="0" smtClean="0">
                <a:latin typeface="Calibri" pitchFamily="34" charset="0"/>
              </a:rPr>
              <a:t>(95</a:t>
            </a:r>
            <a:r>
              <a:rPr lang="el-GR" sz="2400" dirty="0">
                <a:latin typeface="Calibri" pitchFamily="34" charset="0"/>
              </a:rPr>
              <a:t>% των συνταγών εκτελούνται μέσω του </a:t>
            </a:r>
            <a:r>
              <a:rPr lang="en-GB" sz="2400" dirty="0">
                <a:latin typeface="Calibri" pitchFamily="34" charset="0"/>
              </a:rPr>
              <a:t>API</a:t>
            </a:r>
            <a:r>
              <a:rPr lang="el-GR" sz="2400" dirty="0">
                <a:latin typeface="Calibri" pitchFamily="34" charset="0"/>
              </a:rPr>
              <a:t> που παρέχει </a:t>
            </a:r>
            <a:r>
              <a:rPr lang="el-GR" sz="2400" dirty="0" smtClean="0">
                <a:latin typeface="Calibri" pitchFamily="34" charset="0"/>
              </a:rPr>
              <a:t>το σύστημα)</a:t>
            </a:r>
            <a:endParaRPr lang="en-US" sz="2400" dirty="0">
              <a:latin typeface="Calibri" pitchFamily="34" charset="0"/>
            </a:endParaRPr>
          </a:p>
          <a:p>
            <a:pPr marL="365125" lvl="6" indent="-255588" algn="just" eaLnBrk="0" fontAlgn="base" hangingPunct="0">
              <a:spcBef>
                <a:spcPts val="400"/>
              </a:spcBef>
              <a:spcAft>
                <a:spcPts val="600"/>
              </a:spcAft>
              <a:buClr>
                <a:schemeClr val="accent1"/>
              </a:buClr>
              <a:buSzPct val="68000"/>
              <a:buFont typeface="Wingdings 3" pitchFamily="18" charset="2"/>
              <a:buChar char=""/>
              <a:tabLst>
                <a:tab pos="627063" algn="l"/>
              </a:tabLst>
              <a:defRPr/>
            </a:pPr>
            <a:r>
              <a:rPr lang="el-GR" sz="2400" dirty="0">
                <a:latin typeface="Calibri" pitchFamily="34" charset="0"/>
              </a:rPr>
              <a:t>Πληροφοριακά συστήματα Ιατρείων </a:t>
            </a:r>
            <a:r>
              <a:rPr lang="el-GR" sz="2400" dirty="0" smtClean="0">
                <a:latin typeface="Calibri" pitchFamily="34" charset="0"/>
              </a:rPr>
              <a:t>(</a:t>
            </a:r>
            <a:r>
              <a:rPr lang="el-GR" sz="2400" dirty="0">
                <a:latin typeface="Calibri" pitchFamily="34" charset="0"/>
              </a:rPr>
              <a:t>20%)</a:t>
            </a:r>
          </a:p>
          <a:p>
            <a:pPr marL="365125" lvl="6" indent="-255588" algn="just" eaLnBrk="0" fontAlgn="base" hangingPunct="0">
              <a:spcBef>
                <a:spcPts val="400"/>
              </a:spcBef>
              <a:spcAft>
                <a:spcPts val="600"/>
              </a:spcAft>
              <a:buClr>
                <a:schemeClr val="accent1"/>
              </a:buClr>
              <a:buSzPct val="68000"/>
              <a:buFont typeface="Wingdings 3" pitchFamily="18" charset="2"/>
              <a:buChar char=""/>
              <a:tabLst>
                <a:tab pos="627063" algn="l"/>
              </a:tabLst>
              <a:defRPr/>
            </a:pPr>
            <a:r>
              <a:rPr lang="el-GR" sz="2400" dirty="0">
                <a:latin typeface="Calibri" pitchFamily="34" charset="0"/>
              </a:rPr>
              <a:t>Πληροφοριακά συστήματα</a:t>
            </a:r>
            <a:r>
              <a:rPr lang="en-US" sz="2400" dirty="0">
                <a:latin typeface="Calibri" pitchFamily="34" charset="0"/>
              </a:rPr>
              <a:t> </a:t>
            </a:r>
            <a:r>
              <a:rPr lang="el-GR" sz="2400" dirty="0">
                <a:latin typeface="Calibri" pitchFamily="34" charset="0"/>
              </a:rPr>
              <a:t> Διαγνωστικών </a:t>
            </a:r>
            <a:r>
              <a:rPr lang="el-GR" sz="2400" dirty="0" smtClean="0">
                <a:latin typeface="Calibri" pitchFamily="34" charset="0"/>
              </a:rPr>
              <a:t>Κέντρων</a:t>
            </a:r>
          </a:p>
        </p:txBody>
      </p:sp>
    </p:spTree>
  </p:cSld>
  <p:clrMapOvr>
    <a:masterClrMapping/>
  </p:clrMapOvr>
  <p:transition spd="slow" advClick="0"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0" y="685800"/>
            <a:ext cx="9144000" cy="45719"/>
            <a:chOff x="0" y="1207"/>
            <a:chExt cx="5760" cy="46"/>
          </a:xfrm>
        </p:grpSpPr>
        <p:sp>
          <p:nvSpPr>
            <p:cNvPr id="7177" name="Line 4"/>
            <p:cNvSpPr>
              <a:spLocks noChangeShapeType="1"/>
            </p:cNvSpPr>
            <p:nvPr/>
          </p:nvSpPr>
          <p:spPr bwMode="auto">
            <a:xfrm>
              <a:off x="0" y="1207"/>
              <a:ext cx="5760" cy="0"/>
            </a:xfrm>
            <a:prstGeom prst="line">
              <a:avLst/>
            </a:prstGeom>
            <a:noFill/>
            <a:ln w="12700" cmpd="dbl">
              <a:solidFill>
                <a:srgbClr val="0084C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l-GR"/>
            </a:p>
          </p:txBody>
        </p:sp>
        <p:sp>
          <p:nvSpPr>
            <p:cNvPr id="7178" name="Line 5"/>
            <p:cNvSpPr>
              <a:spLocks noChangeShapeType="1"/>
            </p:cNvSpPr>
            <p:nvPr/>
          </p:nvSpPr>
          <p:spPr bwMode="auto">
            <a:xfrm>
              <a:off x="0" y="1253"/>
              <a:ext cx="5760" cy="0"/>
            </a:xfrm>
            <a:prstGeom prst="line">
              <a:avLst/>
            </a:prstGeom>
            <a:noFill/>
            <a:ln w="34925" cmpd="sng">
              <a:solidFill>
                <a:srgbClr val="0084C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l-GR"/>
            </a:p>
          </p:txBody>
        </p:sp>
      </p:grpSp>
      <p:sp>
        <p:nvSpPr>
          <p:cNvPr id="14" name="13 - Τίτλος"/>
          <p:cNvSpPr>
            <a:spLocks noGrp="1"/>
          </p:cNvSpPr>
          <p:nvPr>
            <p:ph type="title"/>
          </p:nvPr>
        </p:nvSpPr>
        <p:spPr>
          <a:xfrm>
            <a:off x="914400" y="0"/>
            <a:ext cx="8229600" cy="762000"/>
          </a:xfrm>
        </p:spPr>
        <p:txBody>
          <a:bodyPr>
            <a:normAutofit/>
          </a:bodyPr>
          <a:lstStyle/>
          <a:p>
            <a:r>
              <a:rPr lang="el-GR" sz="2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Ηλεκτρονική Συνταγογράφηση - Οφέλη</a:t>
            </a:r>
            <a:endParaRPr lang="el-GR" sz="2800" dirty="0">
              <a:latin typeface="Calibri" pitchFamily="34" charset="0"/>
            </a:endParaRPr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533400" y="1219200"/>
            <a:ext cx="8280920" cy="4572000"/>
          </a:xfrm>
        </p:spPr>
        <p:txBody>
          <a:bodyPr rtlCol="0">
            <a:noAutofit/>
          </a:bodyPr>
          <a:lstStyle/>
          <a:p>
            <a:pPr marL="0" indent="0" eaLnBrk="1" fontAlgn="auto" hangingPunct="1">
              <a:lnSpc>
                <a:spcPct val="170000"/>
              </a:lnSpc>
              <a:spcAft>
                <a:spcPts val="0"/>
              </a:spcAft>
              <a:buFont typeface="Symbol" pitchFamily="18" charset="2"/>
              <a:buNone/>
              <a:defRPr/>
            </a:pPr>
            <a:endParaRPr lang="el-GR" sz="2000" dirty="0" smtClean="0">
              <a:latin typeface="Calibri" pitchFamily="34" charset="0"/>
            </a:endParaRPr>
          </a:p>
          <a:p>
            <a:pPr marL="0" indent="0" eaLnBrk="1" fontAlgn="auto" hangingPunct="1">
              <a:lnSpc>
                <a:spcPct val="170000"/>
              </a:lnSpc>
              <a:spcAft>
                <a:spcPts val="0"/>
              </a:spcAft>
              <a:buFont typeface="Symbol" pitchFamily="18" charset="2"/>
              <a:buNone/>
              <a:defRPr/>
            </a:pPr>
            <a:endParaRPr lang="el-GR" sz="2000" dirty="0">
              <a:latin typeface="Calibri" pitchFamily="34" charset="0"/>
            </a:endParaRPr>
          </a:p>
        </p:txBody>
      </p:sp>
      <p:sp>
        <p:nvSpPr>
          <p:cNvPr id="8" name="2 - Θέση περιεχομένου"/>
          <p:cNvSpPr txBox="1">
            <a:spLocks/>
          </p:cNvSpPr>
          <p:nvPr/>
        </p:nvSpPr>
        <p:spPr bwMode="auto">
          <a:xfrm>
            <a:off x="762000" y="12954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lvl="6">
              <a:spcAft>
                <a:spcPts val="1200"/>
              </a:spcAft>
              <a:buClr>
                <a:schemeClr val="accent1"/>
              </a:buClr>
              <a:defRPr/>
            </a:pPr>
            <a:r>
              <a:rPr lang="el-GR" sz="2400" dirty="0" smtClean="0">
                <a:latin typeface="Calibri" pitchFamily="34" charset="0"/>
              </a:rPr>
              <a:t>Το σύστημα της Ηλεκτρονικής Συνταγογράφησης διασφαλίζει:</a:t>
            </a:r>
          </a:p>
          <a:p>
            <a:pPr marL="365125" lvl="6" indent="-255588" algn="just" eaLnBrk="0" fontAlgn="base" hangingPunct="0">
              <a:spcBef>
                <a:spcPts val="400"/>
              </a:spcBef>
              <a:spcAft>
                <a:spcPts val="600"/>
              </a:spcAft>
              <a:buClr>
                <a:schemeClr val="accent1"/>
              </a:buClr>
              <a:buSzPct val="68000"/>
              <a:buFont typeface="Wingdings 3" pitchFamily="18" charset="2"/>
              <a:buChar char=""/>
              <a:tabLst>
                <a:tab pos="627063" algn="l"/>
              </a:tabLst>
              <a:defRPr/>
            </a:pPr>
            <a:r>
              <a:rPr lang="el-GR" sz="2400" dirty="0" smtClean="0">
                <a:latin typeface="Calibri" pitchFamily="34" charset="0"/>
              </a:rPr>
              <a:t>Την έκδοση έγκυρων συνταγών &amp; παραπεμπτικών, πλήρως συμπληρωμένων με όλα τα τυπικά στοιχεία που απαιτούνται από τη νομοθεσία</a:t>
            </a:r>
          </a:p>
          <a:p>
            <a:pPr marL="365125" lvl="6" indent="-255588" algn="just" eaLnBrk="0" fontAlgn="base" hangingPunct="0">
              <a:spcBef>
                <a:spcPts val="400"/>
              </a:spcBef>
              <a:spcAft>
                <a:spcPts val="600"/>
              </a:spcAft>
              <a:buClr>
                <a:schemeClr val="accent1"/>
              </a:buClr>
              <a:buSzPct val="68000"/>
              <a:buFont typeface="Wingdings 3" pitchFamily="18" charset="2"/>
              <a:buChar char=""/>
              <a:tabLst>
                <a:tab pos="627063" algn="l"/>
              </a:tabLst>
              <a:defRPr/>
            </a:pPr>
            <a:r>
              <a:rPr lang="el-GR" sz="2400" dirty="0" smtClean="0">
                <a:latin typeface="Calibri" pitchFamily="34" charset="0"/>
              </a:rPr>
              <a:t>Συνταγογράφηση βασισμένη σε κανόνες</a:t>
            </a:r>
          </a:p>
          <a:p>
            <a:pPr marL="365125" lvl="6" indent="-255588" algn="just" eaLnBrk="0" fontAlgn="base" hangingPunct="0">
              <a:spcBef>
                <a:spcPts val="400"/>
              </a:spcBef>
              <a:spcAft>
                <a:spcPts val="600"/>
              </a:spcAft>
              <a:buClr>
                <a:schemeClr val="accent1"/>
              </a:buClr>
              <a:buSzPct val="68000"/>
              <a:buFont typeface="Wingdings 3" pitchFamily="18" charset="2"/>
              <a:buChar char=""/>
              <a:tabLst>
                <a:tab pos="627063" algn="l"/>
              </a:tabLst>
              <a:defRPr/>
            </a:pPr>
            <a:r>
              <a:rPr lang="el-GR" sz="2400" dirty="0" smtClean="0">
                <a:latin typeface="Calibri" pitchFamily="34" charset="0"/>
              </a:rPr>
              <a:t>Τον έλεγχο της σχέσης διάγνωσης, φαρμάκου &amp; διαγνωστικών εξετάσεων</a:t>
            </a:r>
          </a:p>
        </p:txBody>
      </p:sp>
    </p:spTree>
  </p:cSld>
  <p:clrMapOvr>
    <a:masterClrMapping/>
  </p:clrMapOvr>
  <p:transition spd="slow" advClick="0">
    <p:fad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0" y="685800"/>
            <a:ext cx="9144000" cy="45719"/>
            <a:chOff x="0" y="1207"/>
            <a:chExt cx="5760" cy="46"/>
          </a:xfrm>
        </p:grpSpPr>
        <p:sp>
          <p:nvSpPr>
            <p:cNvPr id="7177" name="Line 4"/>
            <p:cNvSpPr>
              <a:spLocks noChangeShapeType="1"/>
            </p:cNvSpPr>
            <p:nvPr/>
          </p:nvSpPr>
          <p:spPr bwMode="auto">
            <a:xfrm>
              <a:off x="0" y="1207"/>
              <a:ext cx="5760" cy="0"/>
            </a:xfrm>
            <a:prstGeom prst="line">
              <a:avLst/>
            </a:prstGeom>
            <a:noFill/>
            <a:ln w="12700" cmpd="dbl">
              <a:solidFill>
                <a:srgbClr val="0084C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l-GR"/>
            </a:p>
          </p:txBody>
        </p:sp>
        <p:sp>
          <p:nvSpPr>
            <p:cNvPr id="7178" name="Line 5"/>
            <p:cNvSpPr>
              <a:spLocks noChangeShapeType="1"/>
            </p:cNvSpPr>
            <p:nvPr/>
          </p:nvSpPr>
          <p:spPr bwMode="auto">
            <a:xfrm>
              <a:off x="0" y="1253"/>
              <a:ext cx="5760" cy="0"/>
            </a:xfrm>
            <a:prstGeom prst="line">
              <a:avLst/>
            </a:prstGeom>
            <a:noFill/>
            <a:ln w="34925" cmpd="sng">
              <a:solidFill>
                <a:srgbClr val="0084C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l-GR"/>
            </a:p>
          </p:txBody>
        </p:sp>
      </p:grpSp>
      <p:sp>
        <p:nvSpPr>
          <p:cNvPr id="14" name="13 - Τίτλος"/>
          <p:cNvSpPr>
            <a:spLocks noGrp="1"/>
          </p:cNvSpPr>
          <p:nvPr>
            <p:ph type="title"/>
          </p:nvPr>
        </p:nvSpPr>
        <p:spPr>
          <a:xfrm>
            <a:off x="914400" y="0"/>
            <a:ext cx="8229600" cy="762000"/>
          </a:xfrm>
        </p:spPr>
        <p:txBody>
          <a:bodyPr>
            <a:noAutofit/>
          </a:bodyPr>
          <a:lstStyle/>
          <a:p>
            <a:r>
              <a:rPr lang="el-GR" sz="23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Ηλεκτρονική Συνταγογράφηση σε ευαίσθητες κοινωνικές ομάδες</a:t>
            </a:r>
            <a:endParaRPr lang="el-GR" sz="2300" dirty="0">
              <a:latin typeface="Calibri" pitchFamily="34" charset="0"/>
            </a:endParaRPr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533400" y="1219200"/>
            <a:ext cx="8280920" cy="4572000"/>
          </a:xfrm>
        </p:spPr>
        <p:txBody>
          <a:bodyPr rtlCol="0">
            <a:noAutofit/>
          </a:bodyPr>
          <a:lstStyle/>
          <a:p>
            <a:pPr marL="0" indent="0" eaLnBrk="1" fontAlgn="auto" hangingPunct="1">
              <a:lnSpc>
                <a:spcPct val="170000"/>
              </a:lnSpc>
              <a:spcAft>
                <a:spcPts val="0"/>
              </a:spcAft>
              <a:buFont typeface="Symbol" pitchFamily="18" charset="2"/>
              <a:buNone/>
              <a:defRPr/>
            </a:pPr>
            <a:endParaRPr lang="el-GR" sz="2000" dirty="0" smtClean="0">
              <a:latin typeface="Calibri" pitchFamily="34" charset="0"/>
            </a:endParaRPr>
          </a:p>
          <a:p>
            <a:pPr marL="0" indent="0" eaLnBrk="1" fontAlgn="auto" hangingPunct="1">
              <a:lnSpc>
                <a:spcPct val="170000"/>
              </a:lnSpc>
              <a:spcAft>
                <a:spcPts val="0"/>
              </a:spcAft>
              <a:buFont typeface="Symbol" pitchFamily="18" charset="2"/>
              <a:buNone/>
              <a:defRPr/>
            </a:pPr>
            <a:endParaRPr lang="el-GR" sz="2000" dirty="0">
              <a:latin typeface="Calibri" pitchFamily="34" charset="0"/>
            </a:endParaRPr>
          </a:p>
        </p:txBody>
      </p:sp>
      <p:sp>
        <p:nvSpPr>
          <p:cNvPr id="8" name="2 - Θέση περιεχομένου"/>
          <p:cNvSpPr txBox="1">
            <a:spLocks/>
          </p:cNvSpPr>
          <p:nvPr/>
        </p:nvSpPr>
        <p:spPr bwMode="auto">
          <a:xfrm>
            <a:off x="762000" y="12954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lvl="6">
              <a:spcAft>
                <a:spcPts val="1200"/>
              </a:spcAft>
              <a:buClr>
                <a:schemeClr val="accent1"/>
              </a:buClr>
              <a:defRPr/>
            </a:pPr>
            <a:r>
              <a:rPr lang="el-GR" sz="2400" dirty="0" smtClean="0">
                <a:latin typeface="Calibri" pitchFamily="34" charset="0"/>
              </a:rPr>
              <a:t>Υποστήριξη πολιτικής για ευαίσθητες κοινωνικές ομάδες:  </a:t>
            </a:r>
          </a:p>
          <a:p>
            <a:pPr marL="365125" lvl="6" indent="-255588" algn="just" eaLnBrk="0" fontAlgn="base" hangingPunct="0">
              <a:spcBef>
                <a:spcPts val="400"/>
              </a:spcBef>
              <a:spcAft>
                <a:spcPts val="600"/>
              </a:spcAft>
              <a:buClr>
                <a:schemeClr val="accent1"/>
              </a:buClr>
              <a:buSzPct val="68000"/>
              <a:buFont typeface="Wingdings 3" pitchFamily="18" charset="2"/>
              <a:buChar char=""/>
              <a:tabLst>
                <a:tab pos="627063" algn="l"/>
              </a:tabLst>
              <a:defRPr/>
            </a:pPr>
            <a:r>
              <a:rPr lang="el-GR" sz="2400" dirty="0" smtClean="0">
                <a:latin typeface="Calibri" pitchFamily="34" charset="0"/>
              </a:rPr>
              <a:t>Εισιτήριο Ελεύθερης Πρόσβασης (</a:t>
            </a:r>
            <a:r>
              <a:rPr lang="el-GR" sz="2400" dirty="0" err="1" smtClean="0">
                <a:latin typeface="Calibri" pitchFamily="34" charset="0"/>
              </a:rPr>
              <a:t>HealthVoucher</a:t>
            </a:r>
            <a:r>
              <a:rPr lang="el-GR" sz="2400" dirty="0" smtClean="0">
                <a:latin typeface="Calibri" pitchFamily="34" charset="0"/>
              </a:rPr>
              <a:t>) για έκδοση παραπεμπτικών σε ασφαλισμένους που έχουν απολέσει την ασφαλιστική τους ικανότητα (έως 10/2015)</a:t>
            </a:r>
          </a:p>
          <a:p>
            <a:pPr marL="365125" lvl="6" indent="-255588" algn="just" eaLnBrk="0" fontAlgn="base" hangingPunct="0">
              <a:spcBef>
                <a:spcPts val="400"/>
              </a:spcBef>
              <a:spcAft>
                <a:spcPts val="600"/>
              </a:spcAft>
              <a:buClr>
                <a:schemeClr val="accent1"/>
              </a:buClr>
              <a:buSzPct val="68000"/>
              <a:buFont typeface="Wingdings 3" pitchFamily="18" charset="2"/>
              <a:buChar char=""/>
              <a:tabLst>
                <a:tab pos="627063" algn="l"/>
              </a:tabLst>
              <a:defRPr/>
            </a:pPr>
            <a:r>
              <a:rPr lang="el-GR" sz="2400" dirty="0" smtClean="0">
                <a:latin typeface="Calibri" pitchFamily="34" charset="0"/>
              </a:rPr>
              <a:t>Φαρμακευτική περίθαλψη ανασφάλιστων</a:t>
            </a:r>
          </a:p>
          <a:p>
            <a:pPr marL="365125" lvl="6" indent="-255588" algn="just" eaLnBrk="0" fontAlgn="base" hangingPunct="0">
              <a:spcBef>
                <a:spcPts val="400"/>
              </a:spcBef>
              <a:spcAft>
                <a:spcPts val="600"/>
              </a:spcAft>
              <a:buClr>
                <a:schemeClr val="accent1"/>
              </a:buClr>
              <a:buSzPct val="68000"/>
              <a:buFont typeface="Wingdings 3" pitchFamily="18" charset="2"/>
              <a:buChar char=""/>
              <a:tabLst>
                <a:tab pos="627063" algn="l"/>
              </a:tabLst>
              <a:defRPr/>
            </a:pPr>
            <a:r>
              <a:rPr lang="el-GR" sz="2400" dirty="0" smtClean="0">
                <a:latin typeface="Calibri" pitchFamily="34" charset="0"/>
              </a:rPr>
              <a:t>Φαρμακευτική περίθαλψη δικαιούχων Πρόνοιας </a:t>
            </a:r>
          </a:p>
          <a:p>
            <a:pPr marL="365125" lvl="6" indent="-255588" algn="just" eaLnBrk="0" fontAlgn="base" hangingPunct="0">
              <a:spcBef>
                <a:spcPts val="400"/>
              </a:spcBef>
              <a:spcAft>
                <a:spcPts val="600"/>
              </a:spcAft>
              <a:buClr>
                <a:schemeClr val="accent1"/>
              </a:buClr>
              <a:buSzPct val="68000"/>
              <a:buFont typeface="Wingdings 3" pitchFamily="18" charset="2"/>
              <a:buChar char=""/>
              <a:tabLst>
                <a:tab pos="627063" algn="l"/>
              </a:tabLst>
              <a:defRPr/>
            </a:pPr>
            <a:r>
              <a:rPr lang="el-GR" sz="2400" dirty="0" smtClean="0">
                <a:latin typeface="Calibri" pitchFamily="34" charset="0"/>
              </a:rPr>
              <a:t>Δίκτυο Κοινωνικών Φαρμακείων (μηδενική συμμετοχή για 50.000 ασφαλισμένους με το χαμηλότερο εισόδημα) </a:t>
            </a:r>
          </a:p>
        </p:txBody>
      </p:sp>
    </p:spTree>
  </p:cSld>
  <p:clrMapOvr>
    <a:masterClrMapping/>
  </p:clrMapOvr>
  <p:transition spd="slow" advClick="0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0" y="685800"/>
            <a:ext cx="9144000" cy="45719"/>
            <a:chOff x="0" y="1207"/>
            <a:chExt cx="5760" cy="46"/>
          </a:xfrm>
        </p:grpSpPr>
        <p:sp>
          <p:nvSpPr>
            <p:cNvPr id="7177" name="Line 4"/>
            <p:cNvSpPr>
              <a:spLocks noChangeShapeType="1"/>
            </p:cNvSpPr>
            <p:nvPr/>
          </p:nvSpPr>
          <p:spPr bwMode="auto">
            <a:xfrm>
              <a:off x="0" y="1207"/>
              <a:ext cx="5760" cy="0"/>
            </a:xfrm>
            <a:prstGeom prst="line">
              <a:avLst/>
            </a:prstGeom>
            <a:noFill/>
            <a:ln w="12700" cmpd="dbl">
              <a:solidFill>
                <a:srgbClr val="0084C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l-GR"/>
            </a:p>
          </p:txBody>
        </p:sp>
        <p:sp>
          <p:nvSpPr>
            <p:cNvPr id="7178" name="Line 5"/>
            <p:cNvSpPr>
              <a:spLocks noChangeShapeType="1"/>
            </p:cNvSpPr>
            <p:nvPr/>
          </p:nvSpPr>
          <p:spPr bwMode="auto">
            <a:xfrm>
              <a:off x="0" y="1253"/>
              <a:ext cx="5760" cy="0"/>
            </a:xfrm>
            <a:prstGeom prst="line">
              <a:avLst/>
            </a:prstGeom>
            <a:noFill/>
            <a:ln w="34925" cmpd="sng">
              <a:solidFill>
                <a:srgbClr val="0084C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l-GR"/>
            </a:p>
          </p:txBody>
        </p:sp>
      </p:grpSp>
      <p:sp>
        <p:nvSpPr>
          <p:cNvPr id="14" name="13 - Τίτλος"/>
          <p:cNvSpPr>
            <a:spLocks noGrp="1"/>
          </p:cNvSpPr>
          <p:nvPr>
            <p:ph type="title"/>
          </p:nvPr>
        </p:nvSpPr>
        <p:spPr>
          <a:xfrm>
            <a:off x="914400" y="0"/>
            <a:ext cx="8229600" cy="762000"/>
          </a:xfrm>
        </p:spPr>
        <p:txBody>
          <a:bodyPr>
            <a:normAutofit/>
          </a:bodyPr>
          <a:lstStyle/>
          <a:p>
            <a:r>
              <a:rPr lang="el-GR" sz="2800" dirty="0" smtClean="0">
                <a:latin typeface="Calibri" pitchFamily="34" charset="0"/>
              </a:rPr>
              <a:t>Διαχειριστικά στοιχεία του έργου</a:t>
            </a:r>
            <a:r>
              <a:rPr lang="en-GB" sz="2800" dirty="0" smtClean="0">
                <a:latin typeface="Calibri" pitchFamily="34" charset="0"/>
              </a:rPr>
              <a:t> (</a:t>
            </a:r>
            <a:r>
              <a:rPr lang="el-GR" sz="2800" dirty="0" smtClean="0">
                <a:latin typeface="Calibri" pitchFamily="34" charset="0"/>
              </a:rPr>
              <a:t>1</a:t>
            </a:r>
            <a:r>
              <a:rPr lang="en-GB" sz="2800" dirty="0" smtClean="0">
                <a:latin typeface="Calibri" pitchFamily="34" charset="0"/>
              </a:rPr>
              <a:t>/2)</a:t>
            </a:r>
            <a:endParaRPr lang="el-GR" sz="2800" dirty="0">
              <a:latin typeface="Calibri" pitchFamily="34" charset="0"/>
            </a:endParaRPr>
          </a:p>
        </p:txBody>
      </p:sp>
      <p:sp>
        <p:nvSpPr>
          <p:cNvPr id="10" name="2 - Θέση περιεχομένου"/>
          <p:cNvSpPr>
            <a:spLocks noGrp="1"/>
          </p:cNvSpPr>
          <p:nvPr>
            <p:ph idx="1"/>
          </p:nvPr>
        </p:nvSpPr>
        <p:spPr>
          <a:xfrm>
            <a:off x="762000" y="1066800"/>
            <a:ext cx="7772400" cy="4572000"/>
          </a:xfrm>
        </p:spPr>
        <p:txBody>
          <a:bodyPr/>
          <a:lstStyle/>
          <a:p>
            <a:pPr algn="just">
              <a:spcAft>
                <a:spcPts val="600"/>
              </a:spcAft>
            </a:pPr>
            <a:r>
              <a:rPr lang="el-GR" sz="2200" dirty="0" smtClean="0">
                <a:latin typeface="Calibri" pitchFamily="34" charset="0"/>
              </a:rPr>
              <a:t>Χρηματοδότηση του έργου: </a:t>
            </a:r>
            <a:r>
              <a:rPr lang="el-GR" sz="2200" b="1" dirty="0" smtClean="0">
                <a:latin typeface="Calibri" pitchFamily="34" charset="0"/>
              </a:rPr>
              <a:t>Ε.Π. «Ψηφιακή Σύγκλιση», στο πλαίσιο του ΕΣΠΑ</a:t>
            </a:r>
            <a:endParaRPr lang="el-GR" sz="2200" dirty="0" smtClean="0">
              <a:latin typeface="Calibri" pitchFamily="34" charset="0"/>
            </a:endParaRPr>
          </a:p>
          <a:p>
            <a:pPr algn="just">
              <a:spcAft>
                <a:spcPts val="600"/>
              </a:spcAft>
            </a:pPr>
            <a:r>
              <a:rPr lang="el-GR" sz="2200" dirty="0" smtClean="0">
                <a:latin typeface="Calibri" pitchFamily="34" charset="0"/>
              </a:rPr>
              <a:t>Κύριος του Έργου: </a:t>
            </a:r>
            <a:r>
              <a:rPr lang="el-GR" sz="2200" b="1" dirty="0" smtClean="0">
                <a:latin typeface="Calibri" pitchFamily="34" charset="0"/>
              </a:rPr>
              <a:t>Γ.Γ.Κ.Α.</a:t>
            </a:r>
          </a:p>
          <a:p>
            <a:pPr algn="just">
              <a:spcAft>
                <a:spcPts val="600"/>
              </a:spcAft>
            </a:pPr>
            <a:r>
              <a:rPr lang="el-GR" sz="2200" dirty="0" smtClean="0">
                <a:latin typeface="Calibri" pitchFamily="34" charset="0"/>
              </a:rPr>
              <a:t>Αναθέτουσα Αρχή: </a:t>
            </a:r>
            <a:r>
              <a:rPr lang="el-GR" sz="2200" b="1" dirty="0" smtClean="0">
                <a:latin typeface="Calibri" pitchFamily="34" charset="0"/>
              </a:rPr>
              <a:t>Η.ΔΙ.Κ.Α. Α.Ε.</a:t>
            </a:r>
          </a:p>
          <a:p>
            <a:pPr algn="just">
              <a:spcAft>
                <a:spcPts val="600"/>
              </a:spcAft>
            </a:pPr>
            <a:r>
              <a:rPr lang="el-GR" sz="2200" dirty="0" smtClean="0">
                <a:latin typeface="Calibri" pitchFamily="34" charset="0"/>
              </a:rPr>
              <a:t>Ημερομηνία Διενέργειας Διαγωνισμού: </a:t>
            </a:r>
            <a:r>
              <a:rPr lang="el-GR" sz="2200" b="1" dirty="0" smtClean="0">
                <a:latin typeface="Calibri" pitchFamily="34" charset="0"/>
              </a:rPr>
              <a:t>31/08/2012</a:t>
            </a:r>
          </a:p>
          <a:p>
            <a:pPr algn="just">
              <a:spcAft>
                <a:spcPts val="600"/>
              </a:spcAft>
            </a:pPr>
            <a:r>
              <a:rPr lang="el-GR" sz="2200" dirty="0" smtClean="0">
                <a:latin typeface="Calibri" pitchFamily="34" charset="0"/>
              </a:rPr>
              <a:t>Προϋπολογισμός του έργου (μετά τη μείωση του φυσικού αντικειμένου)</a:t>
            </a:r>
          </a:p>
          <a:p>
            <a:pPr indent="-3175" algn="just">
              <a:buNone/>
            </a:pPr>
            <a:r>
              <a:rPr lang="el-GR" sz="2000" b="1" dirty="0" smtClean="0">
                <a:latin typeface="Calibri" pitchFamily="34" charset="0"/>
              </a:rPr>
              <a:t>11.955.020,40 € </a:t>
            </a:r>
            <a:r>
              <a:rPr lang="el-GR" sz="2000" dirty="0" smtClean="0">
                <a:latin typeface="Calibri" pitchFamily="34" charset="0"/>
                <a:cs typeface="Arial" charset="0"/>
              </a:rPr>
              <a:t>πλέον ΦΠΑ </a:t>
            </a:r>
          </a:p>
          <a:p>
            <a:pPr lvl="1">
              <a:buSzPct val="68000"/>
              <a:defRPr/>
            </a:pPr>
            <a:r>
              <a:rPr lang="el-GR" sz="2000" dirty="0" smtClean="0">
                <a:latin typeface="Calibri" pitchFamily="34" charset="0"/>
                <a:cs typeface="Arial" charset="0"/>
              </a:rPr>
              <a:t>10.696.520,40 </a:t>
            </a:r>
            <a:r>
              <a:rPr lang="el-GR" sz="2000" dirty="0" smtClean="0">
                <a:latin typeface="Calibri" pitchFamily="34" charset="0"/>
              </a:rPr>
              <a:t>€ </a:t>
            </a:r>
            <a:r>
              <a:rPr lang="el-GR" sz="2000" dirty="0" smtClean="0">
                <a:latin typeface="Calibri" pitchFamily="34" charset="0"/>
                <a:cs typeface="Arial" charset="0"/>
              </a:rPr>
              <a:t>πλέον ΦΠΑ το οποίο αφορά το μέρος της Σύμβασης που υποχρεωτικά θα εκτελέσει ο Ανάδοχος</a:t>
            </a:r>
          </a:p>
          <a:p>
            <a:pPr lvl="1">
              <a:buSzPct val="68000"/>
              <a:defRPr/>
            </a:pPr>
            <a:r>
              <a:rPr lang="el-GR" sz="2000" dirty="0" smtClean="0">
                <a:latin typeface="Calibri" pitchFamily="34" charset="0"/>
                <a:cs typeface="Arial" charset="0"/>
              </a:rPr>
              <a:t>1.258.500,00 </a:t>
            </a:r>
            <a:r>
              <a:rPr lang="el-GR" sz="2000" dirty="0" smtClean="0">
                <a:latin typeface="Calibri" pitchFamily="34" charset="0"/>
              </a:rPr>
              <a:t>€ </a:t>
            </a:r>
            <a:r>
              <a:rPr lang="el-GR" sz="2000" dirty="0" smtClean="0">
                <a:latin typeface="Calibri" pitchFamily="34" charset="0"/>
                <a:cs typeface="Arial" charset="0"/>
              </a:rPr>
              <a:t>πλέον ΦΠΑ το οποίο αφορά σε Υπηρεσίες </a:t>
            </a:r>
            <a:r>
              <a:rPr lang="el-GR" sz="2000" dirty="0" err="1" smtClean="0">
                <a:latin typeface="Calibri" pitchFamily="34" charset="0"/>
                <a:cs typeface="Arial" charset="0"/>
              </a:rPr>
              <a:t>pool</a:t>
            </a:r>
            <a:r>
              <a:rPr lang="el-GR" sz="2000" dirty="0" smtClean="0">
                <a:latin typeface="Calibri" pitchFamily="34" charset="0"/>
                <a:cs typeface="Arial" charset="0"/>
              </a:rPr>
              <a:t> στελεχών – εμπειρογνωμόνων</a:t>
            </a:r>
          </a:p>
          <a:p>
            <a:pPr algn="just"/>
            <a:endParaRPr lang="en-GB" sz="2200" b="1" dirty="0" smtClean="0">
              <a:latin typeface="Calibri" pitchFamily="34" charset="0"/>
            </a:endParaRPr>
          </a:p>
        </p:txBody>
      </p:sp>
    </p:spTree>
  </p:cSld>
  <p:clrMapOvr>
    <a:masterClrMapping/>
  </p:clrMapOvr>
  <p:transition spd="slow" advClick="0"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0" y="685800"/>
            <a:ext cx="9144000" cy="45719"/>
            <a:chOff x="0" y="1207"/>
            <a:chExt cx="5760" cy="46"/>
          </a:xfrm>
        </p:grpSpPr>
        <p:sp>
          <p:nvSpPr>
            <p:cNvPr id="7177" name="Line 4"/>
            <p:cNvSpPr>
              <a:spLocks noChangeShapeType="1"/>
            </p:cNvSpPr>
            <p:nvPr/>
          </p:nvSpPr>
          <p:spPr bwMode="auto">
            <a:xfrm>
              <a:off x="0" y="1207"/>
              <a:ext cx="5760" cy="0"/>
            </a:xfrm>
            <a:prstGeom prst="line">
              <a:avLst/>
            </a:prstGeom>
            <a:noFill/>
            <a:ln w="12700" cmpd="dbl">
              <a:solidFill>
                <a:srgbClr val="0084C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l-GR"/>
            </a:p>
          </p:txBody>
        </p:sp>
        <p:sp>
          <p:nvSpPr>
            <p:cNvPr id="7178" name="Line 5"/>
            <p:cNvSpPr>
              <a:spLocks noChangeShapeType="1"/>
            </p:cNvSpPr>
            <p:nvPr/>
          </p:nvSpPr>
          <p:spPr bwMode="auto">
            <a:xfrm>
              <a:off x="0" y="1253"/>
              <a:ext cx="5760" cy="0"/>
            </a:xfrm>
            <a:prstGeom prst="line">
              <a:avLst/>
            </a:prstGeom>
            <a:noFill/>
            <a:ln w="34925" cmpd="sng">
              <a:solidFill>
                <a:srgbClr val="0084C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l-GR"/>
            </a:p>
          </p:txBody>
        </p:sp>
      </p:grpSp>
      <p:sp>
        <p:nvSpPr>
          <p:cNvPr id="14" name="13 - Τίτλος"/>
          <p:cNvSpPr>
            <a:spLocks noGrp="1"/>
          </p:cNvSpPr>
          <p:nvPr>
            <p:ph type="title"/>
          </p:nvPr>
        </p:nvSpPr>
        <p:spPr>
          <a:xfrm>
            <a:off x="914400" y="0"/>
            <a:ext cx="8229600" cy="762000"/>
          </a:xfrm>
        </p:spPr>
        <p:txBody>
          <a:bodyPr>
            <a:normAutofit/>
          </a:bodyPr>
          <a:lstStyle/>
          <a:p>
            <a:r>
              <a:rPr lang="el-GR" sz="2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Οφέλη για τον Ασφαλισμένο</a:t>
            </a:r>
            <a:endParaRPr lang="el-GR" sz="2800" dirty="0">
              <a:latin typeface="Calibri" pitchFamily="34" charset="0"/>
            </a:endParaRPr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533400" y="1219200"/>
            <a:ext cx="8280920" cy="4572000"/>
          </a:xfrm>
        </p:spPr>
        <p:txBody>
          <a:bodyPr rtlCol="0">
            <a:noAutofit/>
          </a:bodyPr>
          <a:lstStyle/>
          <a:p>
            <a:pPr marL="0" indent="0" eaLnBrk="1" fontAlgn="auto" hangingPunct="1">
              <a:lnSpc>
                <a:spcPct val="170000"/>
              </a:lnSpc>
              <a:spcAft>
                <a:spcPts val="0"/>
              </a:spcAft>
              <a:buFont typeface="Symbol" pitchFamily="18" charset="2"/>
              <a:buNone/>
              <a:defRPr/>
            </a:pPr>
            <a:endParaRPr lang="el-GR" sz="2000" dirty="0" smtClean="0">
              <a:latin typeface="Calibri" pitchFamily="34" charset="0"/>
            </a:endParaRPr>
          </a:p>
          <a:p>
            <a:pPr marL="0" indent="0" eaLnBrk="1" fontAlgn="auto" hangingPunct="1">
              <a:lnSpc>
                <a:spcPct val="170000"/>
              </a:lnSpc>
              <a:spcAft>
                <a:spcPts val="0"/>
              </a:spcAft>
              <a:buFont typeface="Symbol" pitchFamily="18" charset="2"/>
              <a:buNone/>
              <a:defRPr/>
            </a:pPr>
            <a:endParaRPr lang="el-GR" sz="2000" dirty="0">
              <a:latin typeface="Calibri" pitchFamily="34" charset="0"/>
            </a:endParaRPr>
          </a:p>
        </p:txBody>
      </p:sp>
      <p:sp>
        <p:nvSpPr>
          <p:cNvPr id="8" name="2 - Θέση περιεχομένου"/>
          <p:cNvSpPr txBox="1">
            <a:spLocks/>
          </p:cNvSpPr>
          <p:nvPr/>
        </p:nvSpPr>
        <p:spPr bwMode="auto">
          <a:xfrm>
            <a:off x="762000" y="1143000"/>
            <a:ext cx="7772400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65125" lvl="6" indent="-255588" algn="just" eaLnBrk="0" fontAlgn="base" hangingPunct="0">
              <a:spcBef>
                <a:spcPts val="400"/>
              </a:spcBef>
              <a:spcAft>
                <a:spcPts val="600"/>
              </a:spcAft>
              <a:buClr>
                <a:schemeClr val="accent1"/>
              </a:buClr>
              <a:buSzPct val="68000"/>
              <a:buFont typeface="Wingdings 3" pitchFamily="18" charset="2"/>
              <a:buChar char=""/>
              <a:tabLst>
                <a:tab pos="627063" algn="l"/>
              </a:tabLst>
              <a:defRPr/>
            </a:pPr>
            <a:r>
              <a:rPr lang="el-GR" sz="2400" dirty="0" smtClean="0">
                <a:latin typeface="Calibri" pitchFamily="34" charset="0"/>
              </a:rPr>
              <a:t>Απλούστευση της διαδικασίας, με άμεση λήψη και εκτέλεση συνταγών φαρμάκων και παραπεμπτικών διαγνωστικών εξετάσεων</a:t>
            </a:r>
          </a:p>
          <a:p>
            <a:pPr marL="365125" lvl="6" indent="-255588" algn="just" eaLnBrk="0" fontAlgn="base" hangingPunct="0">
              <a:spcBef>
                <a:spcPts val="400"/>
              </a:spcBef>
              <a:spcAft>
                <a:spcPts val="600"/>
              </a:spcAft>
              <a:buClr>
                <a:schemeClr val="accent1"/>
              </a:buClr>
              <a:buSzPct val="68000"/>
              <a:buFont typeface="Wingdings 3" pitchFamily="18" charset="2"/>
              <a:buChar char=""/>
              <a:tabLst>
                <a:tab pos="627063" algn="l"/>
              </a:tabLst>
              <a:defRPr/>
            </a:pPr>
            <a:r>
              <a:rPr lang="el-GR" sz="2400" dirty="0" smtClean="0">
                <a:latin typeface="Calibri" pitchFamily="34" charset="0"/>
              </a:rPr>
              <a:t>Άμεση διαπίστωση της ασφαλιστική του κάλυψης</a:t>
            </a:r>
          </a:p>
          <a:p>
            <a:pPr marL="365125" lvl="6" indent="-255588" algn="just" eaLnBrk="0" fontAlgn="base" hangingPunct="0">
              <a:spcBef>
                <a:spcPts val="400"/>
              </a:spcBef>
              <a:spcAft>
                <a:spcPts val="600"/>
              </a:spcAft>
              <a:buClr>
                <a:schemeClr val="accent1"/>
              </a:buClr>
              <a:buSzPct val="68000"/>
              <a:buFont typeface="Wingdings 3" pitchFamily="18" charset="2"/>
              <a:buChar char=""/>
              <a:tabLst>
                <a:tab pos="627063" algn="l"/>
              </a:tabLst>
              <a:defRPr/>
            </a:pPr>
            <a:r>
              <a:rPr lang="el-GR" sz="2400" dirty="0" smtClean="0">
                <a:latin typeface="Calibri" pitchFamily="34" charset="0"/>
              </a:rPr>
              <a:t>Δυνατότητα επιλογής του σκευάσματος που επιθυμεί μεταξύ ισοδύναμων φαρμάκων</a:t>
            </a:r>
          </a:p>
          <a:p>
            <a:pPr marL="365125" lvl="6" indent="-255588" algn="just" eaLnBrk="0" fontAlgn="base" hangingPunct="0">
              <a:spcBef>
                <a:spcPts val="400"/>
              </a:spcBef>
              <a:spcAft>
                <a:spcPts val="600"/>
              </a:spcAft>
              <a:buClr>
                <a:schemeClr val="accent1"/>
              </a:buClr>
              <a:buSzPct val="68000"/>
              <a:buFont typeface="Wingdings 3" pitchFamily="18" charset="2"/>
              <a:buChar char=""/>
              <a:tabLst>
                <a:tab pos="627063" algn="l"/>
              </a:tabLst>
              <a:defRPr/>
            </a:pPr>
            <a:r>
              <a:rPr lang="el-GR" sz="2400" dirty="0" smtClean="0">
                <a:latin typeface="Calibri" pitchFamily="34" charset="0"/>
              </a:rPr>
              <a:t>Αποφασίζει ποιος πάροχος υγείας θα δει τα ιατρικά δεδομένα του και ποια από αυτά</a:t>
            </a:r>
          </a:p>
          <a:p>
            <a:pPr marL="365125" lvl="6" indent="-255588" algn="just" eaLnBrk="0" fontAlgn="base" hangingPunct="0">
              <a:spcBef>
                <a:spcPts val="400"/>
              </a:spcBef>
              <a:spcAft>
                <a:spcPts val="600"/>
              </a:spcAft>
              <a:buClr>
                <a:schemeClr val="accent1"/>
              </a:buClr>
              <a:buSzPct val="68000"/>
              <a:buFont typeface="Wingdings 3" pitchFamily="18" charset="2"/>
              <a:buChar char=""/>
              <a:tabLst>
                <a:tab pos="627063" algn="l"/>
              </a:tabLst>
              <a:defRPr/>
            </a:pPr>
            <a:r>
              <a:rPr lang="el-GR" sz="2400" dirty="0" smtClean="0">
                <a:latin typeface="Calibri" pitchFamily="34" charset="0"/>
              </a:rPr>
              <a:t>Δυνατότητα πρόσβασης στα ιατρικά δεδομένα του</a:t>
            </a:r>
          </a:p>
          <a:p>
            <a:pPr marL="365125" lvl="6" indent="-255588" algn="just" eaLnBrk="0" fontAlgn="base" hangingPunct="0">
              <a:spcBef>
                <a:spcPts val="400"/>
              </a:spcBef>
              <a:spcAft>
                <a:spcPts val="600"/>
              </a:spcAft>
              <a:buClr>
                <a:schemeClr val="accent1"/>
              </a:buClr>
              <a:buSzPct val="68000"/>
              <a:buFont typeface="Wingdings 3" pitchFamily="18" charset="2"/>
              <a:buChar char=""/>
              <a:tabLst>
                <a:tab pos="627063" algn="l"/>
              </a:tabLst>
              <a:defRPr/>
            </a:pPr>
            <a:r>
              <a:rPr lang="el-GR" sz="2400" dirty="0" smtClean="0">
                <a:latin typeface="Calibri" pitchFamily="34" charset="0"/>
              </a:rPr>
              <a:t>Διευκόλυνσή </a:t>
            </a:r>
            <a:r>
              <a:rPr lang="el-GR" sz="2400" dirty="0">
                <a:latin typeface="Calibri" pitchFamily="34" charset="0"/>
              </a:rPr>
              <a:t>του </a:t>
            </a:r>
            <a:r>
              <a:rPr lang="el-GR" sz="2400" dirty="0" smtClean="0">
                <a:latin typeface="Calibri" pitchFamily="34" charset="0"/>
              </a:rPr>
              <a:t>στο </a:t>
            </a:r>
            <a:r>
              <a:rPr lang="el-GR" sz="2400" dirty="0">
                <a:latin typeface="Calibri" pitchFamily="34" charset="0"/>
              </a:rPr>
              <a:t>κλείσιμο του ιατρικού του ραντεβού ανέξοδα και με διαφάνεια</a:t>
            </a:r>
          </a:p>
          <a:p>
            <a:pPr marL="365125" lvl="6" indent="-255588" algn="just" eaLnBrk="0" fontAlgn="base" hangingPunct="0">
              <a:spcBef>
                <a:spcPts val="400"/>
              </a:spcBef>
              <a:spcAft>
                <a:spcPts val="600"/>
              </a:spcAft>
              <a:buClr>
                <a:schemeClr val="accent1"/>
              </a:buClr>
              <a:buSzPct val="68000"/>
              <a:buFont typeface="Wingdings 3" pitchFamily="18" charset="2"/>
              <a:buChar char=""/>
              <a:tabLst>
                <a:tab pos="627063" algn="l"/>
              </a:tabLst>
              <a:defRPr/>
            </a:pPr>
            <a:endParaRPr lang="el-GR" sz="2400" dirty="0" smtClean="0">
              <a:latin typeface="Calibri" pitchFamily="34" charset="0"/>
            </a:endParaRPr>
          </a:p>
        </p:txBody>
      </p:sp>
    </p:spTree>
  </p:cSld>
  <p:clrMapOvr>
    <a:masterClrMapping/>
  </p:clrMapOvr>
  <p:transition spd="slow" advClick="0">
    <p:fad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0" y="685800"/>
            <a:ext cx="9144000" cy="45719"/>
            <a:chOff x="0" y="1207"/>
            <a:chExt cx="5760" cy="46"/>
          </a:xfrm>
        </p:grpSpPr>
        <p:sp>
          <p:nvSpPr>
            <p:cNvPr id="7177" name="Line 4"/>
            <p:cNvSpPr>
              <a:spLocks noChangeShapeType="1"/>
            </p:cNvSpPr>
            <p:nvPr/>
          </p:nvSpPr>
          <p:spPr bwMode="auto">
            <a:xfrm>
              <a:off x="0" y="1207"/>
              <a:ext cx="5760" cy="0"/>
            </a:xfrm>
            <a:prstGeom prst="line">
              <a:avLst/>
            </a:prstGeom>
            <a:noFill/>
            <a:ln w="12700" cmpd="dbl">
              <a:solidFill>
                <a:srgbClr val="0084C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l-GR"/>
            </a:p>
          </p:txBody>
        </p:sp>
        <p:sp>
          <p:nvSpPr>
            <p:cNvPr id="7178" name="Line 5"/>
            <p:cNvSpPr>
              <a:spLocks noChangeShapeType="1"/>
            </p:cNvSpPr>
            <p:nvPr/>
          </p:nvSpPr>
          <p:spPr bwMode="auto">
            <a:xfrm>
              <a:off x="0" y="1253"/>
              <a:ext cx="5760" cy="0"/>
            </a:xfrm>
            <a:prstGeom prst="line">
              <a:avLst/>
            </a:prstGeom>
            <a:noFill/>
            <a:ln w="34925" cmpd="sng">
              <a:solidFill>
                <a:srgbClr val="0084C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l-GR"/>
            </a:p>
          </p:txBody>
        </p:sp>
      </p:grpSp>
      <p:sp>
        <p:nvSpPr>
          <p:cNvPr id="14" name="13 - Τίτλος"/>
          <p:cNvSpPr>
            <a:spLocks noGrp="1"/>
          </p:cNvSpPr>
          <p:nvPr>
            <p:ph type="title"/>
          </p:nvPr>
        </p:nvSpPr>
        <p:spPr>
          <a:xfrm>
            <a:off x="914400" y="0"/>
            <a:ext cx="8229600" cy="762000"/>
          </a:xfrm>
        </p:spPr>
        <p:txBody>
          <a:bodyPr>
            <a:normAutofit/>
          </a:bodyPr>
          <a:lstStyle/>
          <a:p>
            <a:r>
              <a:rPr lang="el-GR" sz="2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Οφέλη για τον ιατρό</a:t>
            </a:r>
            <a:endParaRPr lang="el-GR" sz="2800" dirty="0">
              <a:latin typeface="Calibri" pitchFamily="34" charset="0"/>
            </a:endParaRPr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533400" y="1066800"/>
            <a:ext cx="8280920" cy="4572000"/>
          </a:xfrm>
        </p:spPr>
        <p:txBody>
          <a:bodyPr rtlCol="0">
            <a:noAutofit/>
          </a:bodyPr>
          <a:lstStyle/>
          <a:p>
            <a:pPr marL="0" indent="0" eaLnBrk="1" fontAlgn="auto" hangingPunct="1">
              <a:lnSpc>
                <a:spcPct val="170000"/>
              </a:lnSpc>
              <a:spcAft>
                <a:spcPts val="0"/>
              </a:spcAft>
              <a:buFont typeface="Symbol" pitchFamily="18" charset="2"/>
              <a:buNone/>
              <a:defRPr/>
            </a:pPr>
            <a:endParaRPr lang="el-GR" sz="2000" dirty="0" smtClean="0">
              <a:latin typeface="Calibri" pitchFamily="34" charset="0"/>
            </a:endParaRPr>
          </a:p>
          <a:p>
            <a:pPr marL="0" indent="0" eaLnBrk="1" fontAlgn="auto" hangingPunct="1">
              <a:lnSpc>
                <a:spcPct val="170000"/>
              </a:lnSpc>
              <a:spcAft>
                <a:spcPts val="0"/>
              </a:spcAft>
              <a:buFont typeface="Symbol" pitchFamily="18" charset="2"/>
              <a:buNone/>
              <a:defRPr/>
            </a:pPr>
            <a:endParaRPr lang="el-GR" sz="2000" dirty="0">
              <a:latin typeface="Calibri" pitchFamily="34" charset="0"/>
            </a:endParaRPr>
          </a:p>
        </p:txBody>
      </p:sp>
      <p:sp>
        <p:nvSpPr>
          <p:cNvPr id="8" name="2 - Θέση περιεχομένου"/>
          <p:cNvSpPr txBox="1">
            <a:spLocks/>
          </p:cNvSpPr>
          <p:nvPr/>
        </p:nvSpPr>
        <p:spPr bwMode="auto">
          <a:xfrm>
            <a:off x="762000" y="914400"/>
            <a:ext cx="77724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65125" lvl="6" indent="-255588" algn="just" eaLnBrk="0" fontAlgn="base" hangingPunct="0">
              <a:spcBef>
                <a:spcPts val="400"/>
              </a:spcBef>
              <a:spcAft>
                <a:spcPct val="0"/>
              </a:spcAft>
              <a:buClr>
                <a:schemeClr val="accent1"/>
              </a:buClr>
              <a:buSzPct val="68000"/>
              <a:buFont typeface="Wingdings 3" pitchFamily="18" charset="2"/>
              <a:buChar char=""/>
              <a:tabLst>
                <a:tab pos="627063" algn="l"/>
              </a:tabLst>
              <a:defRPr/>
            </a:pPr>
            <a:r>
              <a:rPr lang="el-GR" sz="2400" dirty="0" smtClean="0">
                <a:latin typeface="Calibri" pitchFamily="34" charset="0"/>
              </a:rPr>
              <a:t>Υποστήριξη επιλογής της αποτελεσματικότερης αντιμετώπισης των προβλημάτων υγείας των ασθενών μέσω:</a:t>
            </a:r>
          </a:p>
          <a:p>
            <a:pPr marL="620713" lvl="1" indent="-228600" eaLnBrk="0" hangingPunct="0">
              <a:spcBef>
                <a:spcPts val="325"/>
              </a:spcBef>
              <a:buClr>
                <a:schemeClr val="accent1"/>
              </a:buClr>
              <a:buFont typeface="Verdana" pitchFamily="34" charset="0"/>
              <a:buChar char="◦"/>
              <a:defRPr/>
            </a:pPr>
            <a:r>
              <a:rPr lang="el-GR" sz="2000" dirty="0" smtClean="0">
                <a:latin typeface="Calibri" pitchFamily="34" charset="0"/>
              </a:rPr>
              <a:t>ενσωμάτωσης κανόνων ορθής συνταγογράφησης</a:t>
            </a:r>
          </a:p>
          <a:p>
            <a:pPr marL="620713" lvl="1" indent="-228600" eaLnBrk="0" hangingPunct="0">
              <a:spcBef>
                <a:spcPts val="325"/>
              </a:spcBef>
              <a:buClr>
                <a:schemeClr val="accent1"/>
              </a:buClr>
              <a:buFont typeface="Verdana" pitchFamily="34" charset="0"/>
              <a:buChar char="◦"/>
              <a:defRPr/>
            </a:pPr>
            <a:r>
              <a:rPr lang="el-GR" sz="2000" dirty="0" smtClean="0">
                <a:latin typeface="Calibri" pitchFamily="34" charset="0"/>
              </a:rPr>
              <a:t>ενσωμάτωση θεραπευτικών πρωτοκόλλων συνταγογράφησης</a:t>
            </a:r>
          </a:p>
          <a:p>
            <a:pPr marL="620713" lvl="1" indent="-228600" eaLnBrk="0" hangingPunct="0">
              <a:spcBef>
                <a:spcPts val="325"/>
              </a:spcBef>
              <a:spcAft>
                <a:spcPts val="300"/>
              </a:spcAft>
              <a:buClr>
                <a:schemeClr val="accent1"/>
              </a:buClr>
              <a:buFont typeface="Verdana" pitchFamily="34" charset="0"/>
              <a:buChar char="◦"/>
              <a:defRPr/>
            </a:pPr>
            <a:r>
              <a:rPr lang="el-GR" sz="2000" dirty="0" smtClean="0">
                <a:latin typeface="Calibri" pitchFamily="34" charset="0"/>
              </a:rPr>
              <a:t>δυνατότητας πρόσβασης στα ιατρικά δεδομένα του ασθενή</a:t>
            </a:r>
          </a:p>
          <a:p>
            <a:pPr marL="365125" lvl="6" indent="-255588" algn="just" eaLnBrk="0" fontAlgn="base" hangingPunct="0">
              <a:spcBef>
                <a:spcPts val="400"/>
              </a:spcBef>
              <a:spcAft>
                <a:spcPts val="300"/>
              </a:spcAft>
              <a:buClr>
                <a:schemeClr val="accent1"/>
              </a:buClr>
              <a:buSzPct val="68000"/>
              <a:buFont typeface="Wingdings 3" pitchFamily="18" charset="2"/>
              <a:buChar char=""/>
              <a:tabLst>
                <a:tab pos="627063" algn="l"/>
              </a:tabLst>
              <a:defRPr/>
            </a:pPr>
            <a:r>
              <a:rPr lang="el-GR" sz="2400" dirty="0" smtClean="0">
                <a:latin typeface="Calibri" pitchFamily="34" charset="0"/>
              </a:rPr>
              <a:t>Προστασία από ιατρικά λάθη ή τυχαία σφάλματα</a:t>
            </a:r>
          </a:p>
          <a:p>
            <a:pPr marL="365125" lvl="6" indent="-255588" algn="just" eaLnBrk="0" fontAlgn="base" hangingPunct="0">
              <a:spcBef>
                <a:spcPts val="400"/>
              </a:spcBef>
              <a:spcAft>
                <a:spcPts val="300"/>
              </a:spcAft>
              <a:buClr>
                <a:schemeClr val="accent1"/>
              </a:buClr>
              <a:buSzPct val="68000"/>
              <a:buFont typeface="Wingdings 3" pitchFamily="18" charset="2"/>
              <a:buChar char=""/>
              <a:tabLst>
                <a:tab pos="627063" algn="l"/>
              </a:tabLst>
              <a:defRPr/>
            </a:pPr>
            <a:r>
              <a:rPr lang="el-GR" sz="2400" dirty="0" smtClean="0">
                <a:latin typeface="Calibri" pitchFamily="34" charset="0"/>
              </a:rPr>
              <a:t>Επιστημονική υποστήριξη του ιατρού</a:t>
            </a:r>
          </a:p>
          <a:p>
            <a:pPr marL="365125" lvl="6" indent="-255588" algn="just" eaLnBrk="0" fontAlgn="base" hangingPunct="0">
              <a:spcBef>
                <a:spcPts val="400"/>
              </a:spcBef>
              <a:spcAft>
                <a:spcPts val="600"/>
              </a:spcAft>
              <a:buClr>
                <a:schemeClr val="accent1"/>
              </a:buClr>
              <a:buSzPct val="68000"/>
              <a:buFont typeface="Wingdings 3" pitchFamily="18" charset="2"/>
              <a:buChar char=""/>
              <a:tabLst>
                <a:tab pos="627063" algn="l"/>
              </a:tabLst>
              <a:defRPr/>
            </a:pPr>
            <a:r>
              <a:rPr lang="el-GR" sz="2400" dirty="0" smtClean="0">
                <a:latin typeface="Calibri" pitchFamily="34" charset="0"/>
              </a:rPr>
              <a:t>Δυνατότητα πρόσβασης σε όλες της λειτουργικότητες της ηλεκτρονικής συνταγογράφησης μέσα από δικό τους λογισμικό, που έχει αναπτυχθεί από τρίτους κατασκευαστές, μέσω διεπαφής που παρέχει το σύστημα</a:t>
            </a:r>
          </a:p>
        </p:txBody>
      </p:sp>
    </p:spTree>
  </p:cSld>
  <p:clrMapOvr>
    <a:masterClrMapping/>
  </p:clrMapOvr>
  <p:transition spd="slow" advClick="0">
    <p:fad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0" y="685800"/>
            <a:ext cx="9144000" cy="45719"/>
            <a:chOff x="0" y="1207"/>
            <a:chExt cx="5760" cy="46"/>
          </a:xfrm>
        </p:grpSpPr>
        <p:sp>
          <p:nvSpPr>
            <p:cNvPr id="7177" name="Line 4"/>
            <p:cNvSpPr>
              <a:spLocks noChangeShapeType="1"/>
            </p:cNvSpPr>
            <p:nvPr/>
          </p:nvSpPr>
          <p:spPr bwMode="auto">
            <a:xfrm>
              <a:off x="0" y="1207"/>
              <a:ext cx="5760" cy="0"/>
            </a:xfrm>
            <a:prstGeom prst="line">
              <a:avLst/>
            </a:prstGeom>
            <a:noFill/>
            <a:ln w="12700" cmpd="dbl">
              <a:solidFill>
                <a:srgbClr val="0084C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l-GR"/>
            </a:p>
          </p:txBody>
        </p:sp>
        <p:sp>
          <p:nvSpPr>
            <p:cNvPr id="7178" name="Line 5"/>
            <p:cNvSpPr>
              <a:spLocks noChangeShapeType="1"/>
            </p:cNvSpPr>
            <p:nvPr/>
          </p:nvSpPr>
          <p:spPr bwMode="auto">
            <a:xfrm>
              <a:off x="0" y="1253"/>
              <a:ext cx="5760" cy="0"/>
            </a:xfrm>
            <a:prstGeom prst="line">
              <a:avLst/>
            </a:prstGeom>
            <a:noFill/>
            <a:ln w="34925" cmpd="sng">
              <a:solidFill>
                <a:srgbClr val="0084C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l-GR"/>
            </a:p>
          </p:txBody>
        </p:sp>
      </p:grpSp>
      <p:sp>
        <p:nvSpPr>
          <p:cNvPr id="14" name="13 - Τίτλος"/>
          <p:cNvSpPr>
            <a:spLocks noGrp="1"/>
          </p:cNvSpPr>
          <p:nvPr>
            <p:ph type="title"/>
          </p:nvPr>
        </p:nvSpPr>
        <p:spPr>
          <a:xfrm>
            <a:off x="914400" y="0"/>
            <a:ext cx="8229600" cy="762000"/>
          </a:xfrm>
        </p:spPr>
        <p:txBody>
          <a:bodyPr>
            <a:normAutofit/>
          </a:bodyPr>
          <a:lstStyle/>
          <a:p>
            <a:r>
              <a:rPr lang="el-GR" sz="2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Οφέλη για το φαρμακοποιό</a:t>
            </a:r>
            <a:endParaRPr lang="el-GR" sz="2800" dirty="0">
              <a:latin typeface="Calibri" pitchFamily="34" charset="0"/>
            </a:endParaRPr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533400" y="1219200"/>
            <a:ext cx="8280920" cy="4572000"/>
          </a:xfrm>
        </p:spPr>
        <p:txBody>
          <a:bodyPr rtlCol="0">
            <a:noAutofit/>
          </a:bodyPr>
          <a:lstStyle/>
          <a:p>
            <a:pPr marL="0" indent="0" eaLnBrk="1" fontAlgn="auto" hangingPunct="1">
              <a:lnSpc>
                <a:spcPct val="170000"/>
              </a:lnSpc>
              <a:spcAft>
                <a:spcPts val="0"/>
              </a:spcAft>
              <a:buFont typeface="Symbol" pitchFamily="18" charset="2"/>
              <a:buNone/>
              <a:defRPr/>
            </a:pPr>
            <a:endParaRPr lang="el-GR" sz="2000" dirty="0" smtClean="0">
              <a:latin typeface="Calibri" pitchFamily="34" charset="0"/>
            </a:endParaRPr>
          </a:p>
          <a:p>
            <a:pPr marL="0" indent="0" eaLnBrk="1" fontAlgn="auto" hangingPunct="1">
              <a:lnSpc>
                <a:spcPct val="170000"/>
              </a:lnSpc>
              <a:spcAft>
                <a:spcPts val="0"/>
              </a:spcAft>
              <a:buFont typeface="Symbol" pitchFamily="18" charset="2"/>
              <a:buNone/>
              <a:defRPr/>
            </a:pPr>
            <a:endParaRPr lang="el-GR" sz="2000" dirty="0">
              <a:latin typeface="Calibri" pitchFamily="34" charset="0"/>
            </a:endParaRPr>
          </a:p>
        </p:txBody>
      </p:sp>
      <p:sp>
        <p:nvSpPr>
          <p:cNvPr id="8" name="2 - Θέση περιεχομένου"/>
          <p:cNvSpPr txBox="1">
            <a:spLocks/>
          </p:cNvSpPr>
          <p:nvPr/>
        </p:nvSpPr>
        <p:spPr bwMode="auto">
          <a:xfrm>
            <a:off x="762000" y="12954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65125" lvl="6" indent="-255588" algn="just" eaLnBrk="0" fontAlgn="base" hangingPunct="0">
              <a:spcBef>
                <a:spcPts val="400"/>
              </a:spcBef>
              <a:spcAft>
                <a:spcPts val="600"/>
              </a:spcAft>
              <a:buClr>
                <a:schemeClr val="accent1"/>
              </a:buClr>
              <a:buSzPct val="68000"/>
              <a:buFont typeface="Wingdings 3" pitchFamily="18" charset="2"/>
              <a:buChar char=""/>
              <a:tabLst>
                <a:tab pos="627063" algn="l"/>
              </a:tabLst>
              <a:defRPr/>
            </a:pPr>
            <a:r>
              <a:rPr lang="el-GR" sz="2400" dirty="0" smtClean="0">
                <a:latin typeface="Calibri" pitchFamily="34" charset="0"/>
              </a:rPr>
              <a:t>Αποφυγή λαθών από την εσφαλμένη ανάγνωση των χειρόγραφων συνταγών</a:t>
            </a:r>
          </a:p>
          <a:p>
            <a:pPr marL="365125" lvl="6" indent="-255588" algn="just" eaLnBrk="0" fontAlgn="base" hangingPunct="0">
              <a:spcBef>
                <a:spcPts val="400"/>
              </a:spcBef>
              <a:spcAft>
                <a:spcPts val="600"/>
              </a:spcAft>
              <a:buClr>
                <a:schemeClr val="accent1"/>
              </a:buClr>
              <a:buSzPct val="68000"/>
              <a:buFont typeface="Wingdings 3" pitchFamily="18" charset="2"/>
              <a:buChar char=""/>
              <a:tabLst>
                <a:tab pos="627063" algn="l"/>
              </a:tabLst>
              <a:defRPr/>
            </a:pPr>
            <a:r>
              <a:rPr lang="el-GR" sz="2400" dirty="0" smtClean="0">
                <a:latin typeface="Calibri" pitchFamily="34" charset="0"/>
              </a:rPr>
              <a:t>Απλούστευση της διαδικασίας αποζημίωσης των φαρμάκων</a:t>
            </a:r>
          </a:p>
          <a:p>
            <a:pPr marL="365125" lvl="6" indent="-255588" algn="just" eaLnBrk="0" fontAlgn="base" hangingPunct="0">
              <a:spcBef>
                <a:spcPts val="400"/>
              </a:spcBef>
              <a:spcAft>
                <a:spcPts val="600"/>
              </a:spcAft>
              <a:buClr>
                <a:schemeClr val="accent1"/>
              </a:buClr>
              <a:buSzPct val="68000"/>
              <a:buFont typeface="Wingdings 3" pitchFamily="18" charset="2"/>
              <a:buChar char=""/>
              <a:tabLst>
                <a:tab pos="627063" algn="l"/>
              </a:tabLst>
              <a:defRPr/>
            </a:pPr>
            <a:r>
              <a:rPr lang="el-GR" sz="2400" dirty="0" smtClean="0">
                <a:latin typeface="Calibri" pitchFamily="34" charset="0"/>
              </a:rPr>
              <a:t>Δυνατότητα πρόσβασης σε όλες της λειτουργικότητες της ηλεκτρονικής συνταγογράφησης μέσα από δικό τους λογισμικό, που έχει αναπτυχθεί από τρίτους κατασκευαστές, μέσω διεπαφής που παρέχει το σύστημα</a:t>
            </a:r>
          </a:p>
        </p:txBody>
      </p:sp>
    </p:spTree>
  </p:cSld>
  <p:clrMapOvr>
    <a:masterClrMapping/>
  </p:clrMapOvr>
  <p:transition spd="slow" advClick="0">
    <p:fad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0" y="685800"/>
            <a:ext cx="9144000" cy="45719"/>
            <a:chOff x="0" y="1207"/>
            <a:chExt cx="5760" cy="46"/>
          </a:xfrm>
        </p:grpSpPr>
        <p:sp>
          <p:nvSpPr>
            <p:cNvPr id="7177" name="Line 4"/>
            <p:cNvSpPr>
              <a:spLocks noChangeShapeType="1"/>
            </p:cNvSpPr>
            <p:nvPr/>
          </p:nvSpPr>
          <p:spPr bwMode="auto">
            <a:xfrm>
              <a:off x="0" y="1207"/>
              <a:ext cx="5760" cy="0"/>
            </a:xfrm>
            <a:prstGeom prst="line">
              <a:avLst/>
            </a:prstGeom>
            <a:noFill/>
            <a:ln w="12700" cmpd="dbl">
              <a:solidFill>
                <a:srgbClr val="0084C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l-GR"/>
            </a:p>
          </p:txBody>
        </p:sp>
        <p:sp>
          <p:nvSpPr>
            <p:cNvPr id="7178" name="Line 5"/>
            <p:cNvSpPr>
              <a:spLocks noChangeShapeType="1"/>
            </p:cNvSpPr>
            <p:nvPr/>
          </p:nvSpPr>
          <p:spPr bwMode="auto">
            <a:xfrm>
              <a:off x="0" y="1253"/>
              <a:ext cx="5760" cy="0"/>
            </a:xfrm>
            <a:prstGeom prst="line">
              <a:avLst/>
            </a:prstGeom>
            <a:noFill/>
            <a:ln w="34925" cmpd="sng">
              <a:solidFill>
                <a:srgbClr val="0084C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l-GR"/>
            </a:p>
          </p:txBody>
        </p:sp>
      </p:grpSp>
      <p:sp>
        <p:nvSpPr>
          <p:cNvPr id="14" name="13 - Τίτλος"/>
          <p:cNvSpPr>
            <a:spLocks noGrp="1"/>
          </p:cNvSpPr>
          <p:nvPr>
            <p:ph type="title"/>
          </p:nvPr>
        </p:nvSpPr>
        <p:spPr>
          <a:xfrm>
            <a:off x="914400" y="0"/>
            <a:ext cx="8229600" cy="762000"/>
          </a:xfrm>
        </p:spPr>
        <p:txBody>
          <a:bodyPr>
            <a:normAutofit/>
          </a:bodyPr>
          <a:lstStyle/>
          <a:p>
            <a:r>
              <a:rPr lang="el-GR" sz="2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Οφέλη Φορέων (1/2)</a:t>
            </a:r>
            <a:endParaRPr lang="el-GR" sz="2800" dirty="0">
              <a:latin typeface="Calibri" pitchFamily="34" charset="0"/>
            </a:endParaRPr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533400" y="1219200"/>
            <a:ext cx="8280920" cy="4572000"/>
          </a:xfrm>
        </p:spPr>
        <p:txBody>
          <a:bodyPr rtlCol="0">
            <a:noAutofit/>
          </a:bodyPr>
          <a:lstStyle/>
          <a:p>
            <a:pPr marL="0" indent="0" eaLnBrk="1" fontAlgn="auto" hangingPunct="1">
              <a:lnSpc>
                <a:spcPct val="170000"/>
              </a:lnSpc>
              <a:spcAft>
                <a:spcPts val="0"/>
              </a:spcAft>
              <a:buFont typeface="Symbol" pitchFamily="18" charset="2"/>
              <a:buNone/>
              <a:defRPr/>
            </a:pPr>
            <a:endParaRPr lang="el-GR" sz="2000" dirty="0" smtClean="0">
              <a:latin typeface="Calibri" pitchFamily="34" charset="0"/>
            </a:endParaRPr>
          </a:p>
          <a:p>
            <a:pPr marL="0" indent="0" eaLnBrk="1" fontAlgn="auto" hangingPunct="1">
              <a:lnSpc>
                <a:spcPct val="170000"/>
              </a:lnSpc>
              <a:spcAft>
                <a:spcPts val="0"/>
              </a:spcAft>
              <a:buFont typeface="Symbol" pitchFamily="18" charset="2"/>
              <a:buNone/>
              <a:defRPr/>
            </a:pPr>
            <a:endParaRPr lang="el-GR" sz="2000" dirty="0">
              <a:latin typeface="Calibri" pitchFamily="34" charset="0"/>
            </a:endParaRPr>
          </a:p>
        </p:txBody>
      </p:sp>
      <p:sp>
        <p:nvSpPr>
          <p:cNvPr id="8" name="2 - Θέση περιεχομένου"/>
          <p:cNvSpPr txBox="1">
            <a:spLocks/>
          </p:cNvSpPr>
          <p:nvPr/>
        </p:nvSpPr>
        <p:spPr bwMode="auto">
          <a:xfrm>
            <a:off x="762000" y="10668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65125" lvl="6" indent="-255588" algn="just" eaLnBrk="0" fontAlgn="base" hangingPunct="0">
              <a:spcBef>
                <a:spcPts val="400"/>
              </a:spcBef>
              <a:spcAft>
                <a:spcPct val="0"/>
              </a:spcAft>
              <a:buClr>
                <a:schemeClr val="accent1"/>
              </a:buClr>
              <a:buSzPct val="68000"/>
              <a:buFont typeface="Wingdings 3" pitchFamily="18" charset="2"/>
              <a:buChar char=""/>
              <a:tabLst>
                <a:tab pos="627063" algn="l"/>
              </a:tabLst>
              <a:defRPr/>
            </a:pPr>
            <a:r>
              <a:rPr lang="el-GR" sz="2400" dirty="0" smtClean="0">
                <a:latin typeface="Calibri" pitchFamily="34" charset="0"/>
              </a:rPr>
              <a:t>Μείωση της γραφειοκρατίας</a:t>
            </a:r>
          </a:p>
          <a:p>
            <a:pPr marL="365125" lvl="6" indent="-255588" algn="just" eaLnBrk="0" fontAlgn="base" hangingPunct="0">
              <a:spcBef>
                <a:spcPts val="400"/>
              </a:spcBef>
              <a:spcAft>
                <a:spcPct val="0"/>
              </a:spcAft>
              <a:buClr>
                <a:schemeClr val="accent1"/>
              </a:buClr>
              <a:buSzPct val="68000"/>
              <a:buFont typeface="Wingdings 3" pitchFamily="18" charset="2"/>
              <a:buChar char=""/>
              <a:tabLst>
                <a:tab pos="627063" algn="l"/>
              </a:tabLst>
              <a:defRPr/>
            </a:pPr>
            <a:r>
              <a:rPr lang="el-GR" sz="2400" dirty="0" smtClean="0">
                <a:latin typeface="Calibri" pitchFamily="34" charset="0"/>
              </a:rPr>
              <a:t>Έλεγχος των δαπανών πρωτοβάθμιας περίθαλψης με την υποστήριξη της συνταγογράφησης </a:t>
            </a:r>
            <a:r>
              <a:rPr lang="el-GR" sz="2400" dirty="0" err="1" smtClean="0">
                <a:latin typeface="Calibri" pitchFamily="34" charset="0"/>
              </a:rPr>
              <a:t>γενόσημων</a:t>
            </a:r>
            <a:r>
              <a:rPr lang="el-GR" sz="2400" dirty="0" smtClean="0">
                <a:latin typeface="Calibri" pitchFamily="34" charset="0"/>
              </a:rPr>
              <a:t> σκευασμάτων και την εφαρμογή κανόνων ορθής συνταγογράφησης</a:t>
            </a:r>
          </a:p>
          <a:p>
            <a:pPr marL="365125" lvl="6" indent="-255588" algn="just" eaLnBrk="0" fontAlgn="base" hangingPunct="0">
              <a:spcBef>
                <a:spcPts val="400"/>
              </a:spcBef>
              <a:spcAft>
                <a:spcPct val="0"/>
              </a:spcAft>
              <a:buClr>
                <a:schemeClr val="accent1"/>
              </a:buClr>
              <a:buSzPct val="68000"/>
              <a:buFont typeface="Wingdings 3" pitchFamily="18" charset="2"/>
              <a:buChar char=""/>
              <a:tabLst>
                <a:tab pos="627063" algn="l"/>
              </a:tabLst>
              <a:defRPr/>
            </a:pPr>
            <a:r>
              <a:rPr lang="el-GR" sz="2400" dirty="0" smtClean="0">
                <a:latin typeface="Calibri" pitchFamily="34" charset="0"/>
              </a:rPr>
              <a:t>Άμεσος καθολικός και όχι δειγματοληπτικός έλεγχος συνταγών</a:t>
            </a:r>
          </a:p>
          <a:p>
            <a:pPr marL="365125" lvl="6" indent="-255588" algn="just" eaLnBrk="0" fontAlgn="base" hangingPunct="0">
              <a:spcBef>
                <a:spcPts val="400"/>
              </a:spcBef>
              <a:spcAft>
                <a:spcPct val="0"/>
              </a:spcAft>
              <a:buClr>
                <a:schemeClr val="accent1"/>
              </a:buClr>
              <a:buSzPct val="68000"/>
              <a:buFont typeface="Wingdings 3" pitchFamily="18" charset="2"/>
              <a:buChar char=""/>
              <a:tabLst>
                <a:tab pos="627063" algn="l"/>
              </a:tabLst>
              <a:defRPr/>
            </a:pPr>
            <a:r>
              <a:rPr lang="el-GR" sz="2400" dirty="0" smtClean="0">
                <a:latin typeface="Calibri" pitchFamily="34" charset="0"/>
              </a:rPr>
              <a:t>Υποστήριξη ελεγκτικών μηχανισμών, με τη δυνατότητα παρακολούθησης της </a:t>
            </a:r>
            <a:r>
              <a:rPr lang="el-GR" sz="2400" dirty="0" err="1" smtClean="0">
                <a:latin typeface="Calibri" pitchFamily="34" charset="0"/>
              </a:rPr>
              <a:t>συνταγογραφικής</a:t>
            </a:r>
            <a:r>
              <a:rPr lang="el-GR" sz="2400" dirty="0" smtClean="0">
                <a:latin typeface="Calibri" pitchFamily="34" charset="0"/>
              </a:rPr>
              <a:t> συμπεριφοράς</a:t>
            </a:r>
          </a:p>
          <a:p>
            <a:pPr marL="365125" lvl="6" indent="-255588" algn="just" eaLnBrk="0" fontAlgn="base" hangingPunct="0">
              <a:spcBef>
                <a:spcPts val="400"/>
              </a:spcBef>
              <a:spcAft>
                <a:spcPct val="0"/>
              </a:spcAft>
              <a:buClr>
                <a:schemeClr val="accent1"/>
              </a:buClr>
              <a:buSzPct val="68000"/>
              <a:buFont typeface="Wingdings 3" pitchFamily="18" charset="2"/>
              <a:buChar char=""/>
              <a:tabLst>
                <a:tab pos="627063" algn="l"/>
              </a:tabLst>
              <a:defRPr/>
            </a:pPr>
            <a:r>
              <a:rPr lang="el-GR" sz="2400" dirty="0" smtClean="0">
                <a:latin typeface="Calibri" pitchFamily="34" charset="0"/>
              </a:rPr>
              <a:t>Έλεγχος της εγκυρότητας, της νομιμότητας και της πορείας του φαρμάκου στην εφοδιαστική αλυσίδα, μέσω της ηλεκτρονικής ακύρωσης των ταινιών γνησιότητας</a:t>
            </a:r>
          </a:p>
        </p:txBody>
      </p:sp>
    </p:spTree>
  </p:cSld>
  <p:clrMapOvr>
    <a:masterClrMapping/>
  </p:clrMapOvr>
  <p:transition spd="slow" advClick="0">
    <p:fad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0" y="685800"/>
            <a:ext cx="9144000" cy="45719"/>
            <a:chOff x="0" y="1207"/>
            <a:chExt cx="5760" cy="46"/>
          </a:xfrm>
        </p:grpSpPr>
        <p:sp>
          <p:nvSpPr>
            <p:cNvPr id="7177" name="Line 4"/>
            <p:cNvSpPr>
              <a:spLocks noChangeShapeType="1"/>
            </p:cNvSpPr>
            <p:nvPr/>
          </p:nvSpPr>
          <p:spPr bwMode="auto">
            <a:xfrm>
              <a:off x="0" y="1207"/>
              <a:ext cx="5760" cy="0"/>
            </a:xfrm>
            <a:prstGeom prst="line">
              <a:avLst/>
            </a:prstGeom>
            <a:noFill/>
            <a:ln w="12700" cmpd="dbl">
              <a:solidFill>
                <a:srgbClr val="0084C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l-GR"/>
            </a:p>
          </p:txBody>
        </p:sp>
        <p:sp>
          <p:nvSpPr>
            <p:cNvPr id="7178" name="Line 5"/>
            <p:cNvSpPr>
              <a:spLocks noChangeShapeType="1"/>
            </p:cNvSpPr>
            <p:nvPr/>
          </p:nvSpPr>
          <p:spPr bwMode="auto">
            <a:xfrm>
              <a:off x="0" y="1253"/>
              <a:ext cx="5760" cy="0"/>
            </a:xfrm>
            <a:prstGeom prst="line">
              <a:avLst/>
            </a:prstGeom>
            <a:noFill/>
            <a:ln w="34925" cmpd="sng">
              <a:solidFill>
                <a:srgbClr val="0084C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l-GR"/>
            </a:p>
          </p:txBody>
        </p:sp>
      </p:grpSp>
      <p:sp>
        <p:nvSpPr>
          <p:cNvPr id="14" name="13 - Τίτλος"/>
          <p:cNvSpPr>
            <a:spLocks noGrp="1"/>
          </p:cNvSpPr>
          <p:nvPr>
            <p:ph type="title"/>
          </p:nvPr>
        </p:nvSpPr>
        <p:spPr>
          <a:xfrm>
            <a:off x="914400" y="0"/>
            <a:ext cx="8229600" cy="762000"/>
          </a:xfrm>
        </p:spPr>
        <p:txBody>
          <a:bodyPr>
            <a:normAutofit/>
          </a:bodyPr>
          <a:lstStyle/>
          <a:p>
            <a:r>
              <a:rPr lang="el-GR" sz="2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Οφέλη Φορέων (2/2)</a:t>
            </a:r>
            <a:endParaRPr lang="el-GR" sz="2800" dirty="0">
              <a:latin typeface="Calibri" pitchFamily="34" charset="0"/>
            </a:endParaRPr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533400" y="1219200"/>
            <a:ext cx="8280920" cy="4572000"/>
          </a:xfrm>
        </p:spPr>
        <p:txBody>
          <a:bodyPr rtlCol="0">
            <a:noAutofit/>
          </a:bodyPr>
          <a:lstStyle/>
          <a:p>
            <a:pPr marL="0" indent="0" eaLnBrk="1" fontAlgn="auto" hangingPunct="1">
              <a:lnSpc>
                <a:spcPct val="170000"/>
              </a:lnSpc>
              <a:spcAft>
                <a:spcPts val="0"/>
              </a:spcAft>
              <a:buFont typeface="Symbol" pitchFamily="18" charset="2"/>
              <a:buNone/>
              <a:defRPr/>
            </a:pPr>
            <a:endParaRPr lang="el-GR" sz="2000" dirty="0" smtClean="0">
              <a:latin typeface="Calibri" pitchFamily="34" charset="0"/>
            </a:endParaRPr>
          </a:p>
          <a:p>
            <a:pPr marL="0" indent="0" eaLnBrk="1" fontAlgn="auto" hangingPunct="1">
              <a:lnSpc>
                <a:spcPct val="170000"/>
              </a:lnSpc>
              <a:spcAft>
                <a:spcPts val="0"/>
              </a:spcAft>
              <a:buFont typeface="Symbol" pitchFamily="18" charset="2"/>
              <a:buNone/>
              <a:defRPr/>
            </a:pPr>
            <a:endParaRPr lang="el-GR" sz="2000" dirty="0">
              <a:latin typeface="Calibri" pitchFamily="34" charset="0"/>
            </a:endParaRPr>
          </a:p>
        </p:txBody>
      </p:sp>
      <p:sp>
        <p:nvSpPr>
          <p:cNvPr id="8" name="2 - Θέση περιεχομένου"/>
          <p:cNvSpPr txBox="1">
            <a:spLocks/>
          </p:cNvSpPr>
          <p:nvPr/>
        </p:nvSpPr>
        <p:spPr bwMode="auto">
          <a:xfrm>
            <a:off x="762000" y="12954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65125" lvl="6" indent="-255588" algn="just" eaLnBrk="0" fontAlgn="base" hangingPunct="0">
              <a:spcBef>
                <a:spcPts val="400"/>
              </a:spcBef>
              <a:spcAft>
                <a:spcPct val="0"/>
              </a:spcAft>
              <a:buClr>
                <a:schemeClr val="accent1"/>
              </a:buClr>
              <a:buSzPct val="68000"/>
              <a:buFont typeface="Wingdings 3" pitchFamily="18" charset="2"/>
              <a:buChar char=""/>
              <a:tabLst>
                <a:tab pos="627063" algn="l"/>
              </a:tabLst>
              <a:defRPr/>
            </a:pPr>
            <a:r>
              <a:rPr lang="el-GR" sz="2400" dirty="0" smtClean="0">
                <a:latin typeface="Calibri" pitchFamily="34" charset="0"/>
              </a:rPr>
              <a:t>Άμεση πρόσβαση σε αναφορές Διοικητικής Πληροφόρησης που διασφαλίζουν τη διαφάνεια και συνεισφέρουν στη λήψη αποφάσεων και τη χάραξη στρατηγικής</a:t>
            </a: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91000" y="2667000"/>
            <a:ext cx="3876446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12 - TextBox"/>
          <p:cNvSpPr txBox="1">
            <a:spLocks noChangeArrowheads="1"/>
          </p:cNvSpPr>
          <p:nvPr/>
        </p:nvSpPr>
        <p:spPr bwMode="auto">
          <a:xfrm>
            <a:off x="1219200" y="3429000"/>
            <a:ext cx="2592388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l-GR" sz="2000" dirty="0">
                <a:latin typeface="Calibri" pitchFamily="34" charset="0"/>
              </a:rPr>
              <a:t>Γεωγραφική κατανομή της συνταγογράφησης τον Μάιο του 2015 μέσω του </a:t>
            </a:r>
            <a:r>
              <a:rPr lang="en-GB" sz="2000" b="1" dirty="0">
                <a:latin typeface="Calibri" pitchFamily="34" charset="0"/>
              </a:rPr>
              <a:t>BI Reporting</a:t>
            </a:r>
            <a:r>
              <a:rPr lang="el-GR" sz="2000" b="1" dirty="0">
                <a:latin typeface="Calibri" pitchFamily="34" charset="0"/>
              </a:rPr>
              <a:t> </a:t>
            </a:r>
          </a:p>
        </p:txBody>
      </p:sp>
    </p:spTree>
  </p:cSld>
  <p:clrMapOvr>
    <a:masterClrMapping/>
  </p:clrMapOvr>
  <p:transition spd="slow" advClick="0">
    <p:fad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0" y="685800"/>
            <a:ext cx="9144000" cy="45719"/>
            <a:chOff x="0" y="1207"/>
            <a:chExt cx="5760" cy="46"/>
          </a:xfrm>
        </p:grpSpPr>
        <p:sp>
          <p:nvSpPr>
            <p:cNvPr id="7177" name="Line 4"/>
            <p:cNvSpPr>
              <a:spLocks noChangeShapeType="1"/>
            </p:cNvSpPr>
            <p:nvPr/>
          </p:nvSpPr>
          <p:spPr bwMode="auto">
            <a:xfrm>
              <a:off x="0" y="1207"/>
              <a:ext cx="5760" cy="0"/>
            </a:xfrm>
            <a:prstGeom prst="line">
              <a:avLst/>
            </a:prstGeom>
            <a:noFill/>
            <a:ln w="12700" cmpd="dbl">
              <a:solidFill>
                <a:srgbClr val="0084C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l-GR"/>
            </a:p>
          </p:txBody>
        </p:sp>
        <p:sp>
          <p:nvSpPr>
            <p:cNvPr id="7178" name="Line 5"/>
            <p:cNvSpPr>
              <a:spLocks noChangeShapeType="1"/>
            </p:cNvSpPr>
            <p:nvPr/>
          </p:nvSpPr>
          <p:spPr bwMode="auto">
            <a:xfrm>
              <a:off x="0" y="1253"/>
              <a:ext cx="5760" cy="0"/>
            </a:xfrm>
            <a:prstGeom prst="line">
              <a:avLst/>
            </a:prstGeom>
            <a:noFill/>
            <a:ln w="34925" cmpd="sng">
              <a:solidFill>
                <a:srgbClr val="0084C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l-GR"/>
            </a:p>
          </p:txBody>
        </p:sp>
      </p:grpSp>
      <p:sp>
        <p:nvSpPr>
          <p:cNvPr id="14" name="13 - Τίτλος"/>
          <p:cNvSpPr>
            <a:spLocks noGrp="1"/>
          </p:cNvSpPr>
          <p:nvPr>
            <p:ph type="title"/>
          </p:nvPr>
        </p:nvSpPr>
        <p:spPr>
          <a:xfrm>
            <a:off x="914400" y="0"/>
            <a:ext cx="8229600" cy="76200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l-GR" sz="2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Ηλεκτρονική Συνταγογράφηση</a:t>
            </a:r>
            <a:endParaRPr lang="el-GR" sz="2800" dirty="0">
              <a:solidFill>
                <a:schemeClr val="tx1">
                  <a:lumMod val="65000"/>
                  <a:lumOff val="35000"/>
                </a:schemeClr>
              </a:solidFill>
              <a:latin typeface="Calibri" pitchFamily="34" charset="0"/>
            </a:endParaRPr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533400" y="1219200"/>
            <a:ext cx="8280920" cy="4572000"/>
          </a:xfrm>
        </p:spPr>
        <p:txBody>
          <a:bodyPr rtlCol="0">
            <a:noAutofit/>
          </a:bodyPr>
          <a:lstStyle/>
          <a:p>
            <a:pPr marL="0" indent="0" eaLnBrk="1" fontAlgn="auto" hangingPunct="1">
              <a:lnSpc>
                <a:spcPct val="170000"/>
              </a:lnSpc>
              <a:spcAft>
                <a:spcPts val="0"/>
              </a:spcAft>
              <a:buFont typeface="Symbol" pitchFamily="18" charset="2"/>
              <a:buNone/>
              <a:defRPr/>
            </a:pPr>
            <a:endParaRPr lang="el-GR" sz="2000" dirty="0" smtClean="0">
              <a:latin typeface="Calibri" pitchFamily="34" charset="0"/>
            </a:endParaRPr>
          </a:p>
          <a:p>
            <a:pPr marL="0" indent="0" eaLnBrk="1" fontAlgn="auto" hangingPunct="1">
              <a:lnSpc>
                <a:spcPct val="170000"/>
              </a:lnSpc>
              <a:spcAft>
                <a:spcPts val="0"/>
              </a:spcAft>
              <a:buFont typeface="Symbol" pitchFamily="18" charset="2"/>
              <a:buNone/>
              <a:defRPr/>
            </a:pPr>
            <a:endParaRPr lang="el-GR" sz="2000" dirty="0">
              <a:latin typeface="Calibri" pitchFamily="34" charset="0"/>
            </a:endParaRPr>
          </a:p>
        </p:txBody>
      </p:sp>
      <p:sp>
        <p:nvSpPr>
          <p:cNvPr id="11" name="10 - TextBox"/>
          <p:cNvSpPr txBox="1"/>
          <p:nvPr/>
        </p:nvSpPr>
        <p:spPr>
          <a:xfrm>
            <a:off x="4038600" y="3276600"/>
            <a:ext cx="3124200" cy="338554"/>
          </a:xfrm>
          <a:prstGeom prst="rect">
            <a:avLst/>
          </a:prstGeom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marL="666750" marR="0" indent="-557213" algn="just" defTabSz="914400" rtl="0" eaLnBrk="0" fontAlgn="base" latinLnBrk="0" hangingPunct="0">
              <a:lnSpc>
                <a:spcPct val="80000"/>
              </a:lnSpc>
              <a:spcBef>
                <a:spcPts val="400"/>
              </a:spcBef>
              <a:spcAft>
                <a:spcPts val="600"/>
              </a:spcAft>
              <a:buClr>
                <a:schemeClr val="accent1"/>
              </a:buClr>
              <a:buSzPct val="68000"/>
              <a:tabLst/>
            </a:pPr>
            <a:endParaRPr kumimoji="0" lang="el-GR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ahoma" pitchFamily="34" charset="0"/>
              <a:cs typeface="Tahoma" pitchFamily="34" charset="0"/>
            </a:endParaRPr>
          </a:p>
        </p:txBody>
      </p:sp>
      <p:sp>
        <p:nvSpPr>
          <p:cNvPr id="13" name="12 - TextBox"/>
          <p:cNvSpPr txBox="1"/>
          <p:nvPr/>
        </p:nvSpPr>
        <p:spPr>
          <a:xfrm>
            <a:off x="2284413" y="2852738"/>
            <a:ext cx="4487862" cy="588962"/>
          </a:xfrm>
          <a:prstGeom prst="rect">
            <a:avLst/>
          </a:prstGeom>
          <a:ln>
            <a:solidFill>
              <a:schemeClr val="bg1"/>
            </a:solidFill>
          </a:ln>
        </p:spPr>
        <p:txBody>
          <a:bodyPr wrap="none">
            <a:spAutoFit/>
          </a:bodyPr>
          <a:lstStyle/>
          <a:p>
            <a:pPr indent="-557213" algn="ctr" eaLnBrk="0" hangingPunct="0">
              <a:lnSpc>
                <a:spcPct val="150000"/>
              </a:lnSpc>
              <a:buClr>
                <a:schemeClr val="accent1"/>
              </a:buClr>
              <a:buSzPct val="68000"/>
              <a:defRPr/>
            </a:pPr>
            <a:r>
              <a:rPr lang="el-GR" sz="2400" b="1" dirty="0">
                <a:solidFill>
                  <a:srgbClr val="2A989E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Calibri" pitchFamily="34" charset="0"/>
                <a:ea typeface="+mj-ea"/>
                <a:cs typeface="+mj-cs"/>
              </a:rPr>
              <a:t>Ευχαριστώ για την προσοχή σας !</a:t>
            </a:r>
          </a:p>
        </p:txBody>
      </p:sp>
    </p:spTree>
  </p:cSld>
  <p:clrMapOvr>
    <a:masterClrMapping/>
  </p:clrMapOvr>
  <p:transition spd="slow" advClick="0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0" y="685800"/>
            <a:ext cx="9144000" cy="45719"/>
            <a:chOff x="0" y="1207"/>
            <a:chExt cx="5760" cy="46"/>
          </a:xfrm>
        </p:grpSpPr>
        <p:sp>
          <p:nvSpPr>
            <p:cNvPr id="7177" name="Line 4"/>
            <p:cNvSpPr>
              <a:spLocks noChangeShapeType="1"/>
            </p:cNvSpPr>
            <p:nvPr/>
          </p:nvSpPr>
          <p:spPr bwMode="auto">
            <a:xfrm>
              <a:off x="0" y="1207"/>
              <a:ext cx="5760" cy="0"/>
            </a:xfrm>
            <a:prstGeom prst="line">
              <a:avLst/>
            </a:prstGeom>
            <a:noFill/>
            <a:ln w="12700" cmpd="dbl">
              <a:solidFill>
                <a:srgbClr val="0084C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l-GR"/>
            </a:p>
          </p:txBody>
        </p:sp>
        <p:sp>
          <p:nvSpPr>
            <p:cNvPr id="7178" name="Line 5"/>
            <p:cNvSpPr>
              <a:spLocks noChangeShapeType="1"/>
            </p:cNvSpPr>
            <p:nvPr/>
          </p:nvSpPr>
          <p:spPr bwMode="auto">
            <a:xfrm>
              <a:off x="0" y="1253"/>
              <a:ext cx="5760" cy="0"/>
            </a:xfrm>
            <a:prstGeom prst="line">
              <a:avLst/>
            </a:prstGeom>
            <a:noFill/>
            <a:ln w="34925" cmpd="sng">
              <a:solidFill>
                <a:srgbClr val="0084C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l-GR"/>
            </a:p>
          </p:txBody>
        </p:sp>
      </p:grpSp>
      <p:sp>
        <p:nvSpPr>
          <p:cNvPr id="14" name="13 - Τίτλος"/>
          <p:cNvSpPr>
            <a:spLocks noGrp="1"/>
          </p:cNvSpPr>
          <p:nvPr>
            <p:ph type="title"/>
          </p:nvPr>
        </p:nvSpPr>
        <p:spPr>
          <a:xfrm>
            <a:off x="914400" y="0"/>
            <a:ext cx="8229600" cy="762000"/>
          </a:xfrm>
        </p:spPr>
        <p:txBody>
          <a:bodyPr>
            <a:normAutofit/>
          </a:bodyPr>
          <a:lstStyle/>
          <a:p>
            <a:r>
              <a:rPr lang="el-GR" sz="2800" dirty="0" smtClean="0">
                <a:latin typeface="Calibri" pitchFamily="34" charset="0"/>
              </a:rPr>
              <a:t>Διαχειριστικά στοιχεία του έργου</a:t>
            </a:r>
            <a:r>
              <a:rPr lang="en-GB" sz="2800" dirty="0" smtClean="0">
                <a:latin typeface="Calibri" pitchFamily="34" charset="0"/>
              </a:rPr>
              <a:t> (</a:t>
            </a:r>
            <a:r>
              <a:rPr lang="el-GR" sz="2800" dirty="0" smtClean="0">
                <a:latin typeface="Calibri" pitchFamily="34" charset="0"/>
              </a:rPr>
              <a:t>2</a:t>
            </a:r>
            <a:r>
              <a:rPr lang="en-GB" sz="2800" dirty="0" smtClean="0">
                <a:latin typeface="Calibri" pitchFamily="34" charset="0"/>
              </a:rPr>
              <a:t>/2)</a:t>
            </a:r>
            <a:endParaRPr lang="el-GR" sz="2800" dirty="0">
              <a:latin typeface="Calibri" pitchFamily="34" charset="0"/>
            </a:endParaRPr>
          </a:p>
        </p:txBody>
      </p:sp>
      <p:sp>
        <p:nvSpPr>
          <p:cNvPr id="10" name="2 - Θέση περιεχομένου"/>
          <p:cNvSpPr>
            <a:spLocks noGrp="1"/>
          </p:cNvSpPr>
          <p:nvPr>
            <p:ph idx="1"/>
          </p:nvPr>
        </p:nvSpPr>
        <p:spPr>
          <a:xfrm>
            <a:off x="762000" y="1066800"/>
            <a:ext cx="7772400" cy="4572000"/>
          </a:xfrm>
        </p:spPr>
        <p:txBody>
          <a:bodyPr/>
          <a:lstStyle/>
          <a:p>
            <a:pPr marL="365125" lvl="1" indent="-255588" algn="just">
              <a:spcBef>
                <a:spcPts val="400"/>
              </a:spcBef>
              <a:buSzPct val="68000"/>
              <a:buFont typeface="Wingdings 3" pitchFamily="18" charset="2"/>
              <a:buChar char=""/>
            </a:pPr>
            <a:r>
              <a:rPr lang="el-GR" sz="2200" dirty="0" smtClean="0">
                <a:latin typeface="Calibri" pitchFamily="34" charset="0"/>
              </a:rPr>
              <a:t>Ανάδοχος του έργου</a:t>
            </a:r>
          </a:p>
          <a:p>
            <a:pPr marL="352425" lvl="1" indent="-9525">
              <a:spcBef>
                <a:spcPts val="400"/>
              </a:spcBef>
              <a:buSzPct val="68000"/>
              <a:buNone/>
            </a:pPr>
            <a:r>
              <a:rPr lang="el-GR" sz="2200" dirty="0" smtClean="0">
                <a:latin typeface="Calibri" pitchFamily="34" charset="0"/>
              </a:rPr>
              <a:t>Ένωση εταιρειών</a:t>
            </a:r>
          </a:p>
          <a:p>
            <a:pPr lvl="1">
              <a:buSzPct val="68000"/>
              <a:defRPr/>
            </a:pPr>
            <a:r>
              <a:rPr lang="el-GR" sz="2000" b="1" dirty="0" smtClean="0">
                <a:latin typeface="Calibri" pitchFamily="34" charset="0"/>
                <a:cs typeface="Arial" charset="0"/>
              </a:rPr>
              <a:t>ΟΤΕ ΑΕ</a:t>
            </a:r>
          </a:p>
          <a:p>
            <a:pPr lvl="1">
              <a:spcAft>
                <a:spcPts val="600"/>
              </a:spcAft>
              <a:buSzPct val="68000"/>
              <a:defRPr/>
            </a:pPr>
            <a:r>
              <a:rPr lang="en-GB" sz="2000" b="1" dirty="0" smtClean="0">
                <a:latin typeface="Calibri" pitchFamily="34" charset="0"/>
                <a:cs typeface="Arial" charset="0"/>
              </a:rPr>
              <a:t>BYTE COMPUTER ABEE</a:t>
            </a:r>
            <a:endParaRPr lang="el-GR" sz="2000" b="1" dirty="0" smtClean="0">
              <a:latin typeface="Calibri" pitchFamily="34" charset="0"/>
              <a:cs typeface="Arial" charset="0"/>
            </a:endParaRPr>
          </a:p>
          <a:p>
            <a:pPr algn="just">
              <a:spcAft>
                <a:spcPts val="600"/>
              </a:spcAft>
            </a:pPr>
            <a:r>
              <a:rPr lang="el-GR" sz="2200" dirty="0" smtClean="0">
                <a:latin typeface="Calibri" pitchFamily="34" charset="0"/>
              </a:rPr>
              <a:t>Ημερομηνία Σύμβασης: </a:t>
            </a:r>
            <a:r>
              <a:rPr lang="el-GR" sz="2200" b="1" dirty="0" smtClean="0">
                <a:latin typeface="Calibri" pitchFamily="34" charset="0"/>
              </a:rPr>
              <a:t>12/06/2014</a:t>
            </a:r>
          </a:p>
          <a:p>
            <a:pPr algn="just">
              <a:spcAft>
                <a:spcPts val="600"/>
              </a:spcAft>
            </a:pPr>
            <a:r>
              <a:rPr lang="el-GR" sz="2200" dirty="0" smtClean="0">
                <a:latin typeface="Calibri" pitchFamily="34" charset="0"/>
              </a:rPr>
              <a:t>Διάρκεια του έργου</a:t>
            </a:r>
            <a:endParaRPr lang="en-GB" sz="2200" dirty="0" smtClean="0">
              <a:latin typeface="Calibri" pitchFamily="34" charset="0"/>
            </a:endParaRPr>
          </a:p>
          <a:p>
            <a:pPr marL="352425" indent="3175" algn="just">
              <a:buNone/>
            </a:pPr>
            <a:r>
              <a:rPr lang="en-GB" sz="2200" b="1" dirty="0" smtClean="0">
                <a:latin typeface="Calibri" pitchFamily="34" charset="0"/>
              </a:rPr>
              <a:t>18 </a:t>
            </a:r>
            <a:r>
              <a:rPr lang="el-GR" sz="2200" b="1" dirty="0" smtClean="0">
                <a:latin typeface="Calibri" pitchFamily="34" charset="0"/>
              </a:rPr>
              <a:t>μήνες </a:t>
            </a:r>
            <a:r>
              <a:rPr lang="el-GR" sz="2200" dirty="0" smtClean="0">
                <a:latin typeface="Calibri" pitchFamily="34" charset="0"/>
              </a:rPr>
              <a:t>από την υπογραφή της σύμβασης</a:t>
            </a:r>
          </a:p>
          <a:p>
            <a:pPr marL="352425" indent="3175" algn="just">
              <a:spcAft>
                <a:spcPts val="600"/>
              </a:spcAft>
              <a:buNone/>
            </a:pPr>
            <a:r>
              <a:rPr lang="el-GR" sz="2200" dirty="0" smtClean="0">
                <a:latin typeface="Calibri" pitchFamily="34" charset="0"/>
              </a:rPr>
              <a:t>Καταληκτική ημερομηνία: </a:t>
            </a:r>
            <a:r>
              <a:rPr lang="el-GR" sz="2200" b="1" dirty="0" smtClean="0">
                <a:latin typeface="Calibri" pitchFamily="34" charset="0"/>
              </a:rPr>
              <a:t>12/12/2015</a:t>
            </a:r>
          </a:p>
          <a:p>
            <a:pPr algn="just">
              <a:spcAft>
                <a:spcPts val="600"/>
              </a:spcAft>
            </a:pPr>
            <a:r>
              <a:rPr lang="el-GR" sz="2200" dirty="0">
                <a:latin typeface="Calibri" pitchFamily="34" charset="0"/>
              </a:rPr>
              <a:t>Φορέας Λειτουργίας της Ηλεκτρονικής </a:t>
            </a:r>
            <a:r>
              <a:rPr lang="el-GR" sz="2200" dirty="0" err="1" smtClean="0">
                <a:latin typeface="Calibri" pitchFamily="34" charset="0"/>
              </a:rPr>
              <a:t>Συνταγογράφησης</a:t>
            </a:r>
            <a:endParaRPr lang="el-GR" sz="2200" dirty="0" smtClean="0">
              <a:latin typeface="Calibri" pitchFamily="34" charset="0"/>
            </a:endParaRPr>
          </a:p>
          <a:p>
            <a:pPr marL="365125" lvl="1" indent="0" algn="just">
              <a:spcAft>
                <a:spcPts val="600"/>
              </a:spcAft>
              <a:buNone/>
            </a:pPr>
            <a:r>
              <a:rPr lang="el-GR" sz="1800" dirty="0" smtClean="0">
                <a:latin typeface="Calibri" pitchFamily="34" charset="0"/>
              </a:rPr>
              <a:t> </a:t>
            </a:r>
            <a:r>
              <a:rPr lang="el-GR" sz="2200" b="1" dirty="0">
                <a:latin typeface="Calibri" pitchFamily="34" charset="0"/>
              </a:rPr>
              <a:t>Η.ΔΙ.Κ.Α.  Α.Ε.</a:t>
            </a:r>
            <a:endParaRPr lang="en-GB" sz="2200" b="1" dirty="0">
              <a:latin typeface="Calibri" pitchFamily="34" charset="0"/>
            </a:endParaRPr>
          </a:p>
          <a:p>
            <a:pPr marL="352425" indent="3175" algn="just">
              <a:buNone/>
            </a:pPr>
            <a:endParaRPr lang="en-GB" sz="2200" b="1" dirty="0" smtClean="0">
              <a:latin typeface="Calibri" pitchFamily="34" charset="0"/>
            </a:endParaRPr>
          </a:p>
          <a:p>
            <a:pPr marL="352425" indent="3175" algn="just">
              <a:buNone/>
            </a:pPr>
            <a:endParaRPr lang="el-GR" sz="2200" b="1" dirty="0" smtClean="0">
              <a:latin typeface="Calibri" pitchFamily="34" charset="0"/>
            </a:endParaRPr>
          </a:p>
        </p:txBody>
      </p:sp>
    </p:spTree>
  </p:cSld>
  <p:clrMapOvr>
    <a:masterClrMapping/>
  </p:clrMapOvr>
  <p:transition spd="slow" advClick="0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0" y="685800"/>
            <a:ext cx="9144000" cy="45719"/>
            <a:chOff x="0" y="1207"/>
            <a:chExt cx="5760" cy="46"/>
          </a:xfrm>
        </p:grpSpPr>
        <p:sp>
          <p:nvSpPr>
            <p:cNvPr id="7177" name="Line 4"/>
            <p:cNvSpPr>
              <a:spLocks noChangeShapeType="1"/>
            </p:cNvSpPr>
            <p:nvPr/>
          </p:nvSpPr>
          <p:spPr bwMode="auto">
            <a:xfrm>
              <a:off x="0" y="1207"/>
              <a:ext cx="5760" cy="0"/>
            </a:xfrm>
            <a:prstGeom prst="line">
              <a:avLst/>
            </a:prstGeom>
            <a:noFill/>
            <a:ln w="12700" cmpd="dbl">
              <a:solidFill>
                <a:srgbClr val="0084C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l-GR"/>
            </a:p>
          </p:txBody>
        </p:sp>
        <p:sp>
          <p:nvSpPr>
            <p:cNvPr id="7178" name="Line 5"/>
            <p:cNvSpPr>
              <a:spLocks noChangeShapeType="1"/>
            </p:cNvSpPr>
            <p:nvPr/>
          </p:nvSpPr>
          <p:spPr bwMode="auto">
            <a:xfrm>
              <a:off x="0" y="1253"/>
              <a:ext cx="5760" cy="0"/>
            </a:xfrm>
            <a:prstGeom prst="line">
              <a:avLst/>
            </a:prstGeom>
            <a:noFill/>
            <a:ln w="34925" cmpd="sng">
              <a:solidFill>
                <a:srgbClr val="0084C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l-GR"/>
            </a:p>
          </p:txBody>
        </p:sp>
      </p:grpSp>
      <p:sp>
        <p:nvSpPr>
          <p:cNvPr id="14" name="13 - Τίτλος"/>
          <p:cNvSpPr>
            <a:spLocks noGrp="1"/>
          </p:cNvSpPr>
          <p:nvPr>
            <p:ph type="title"/>
          </p:nvPr>
        </p:nvSpPr>
        <p:spPr>
          <a:xfrm>
            <a:off x="914400" y="0"/>
            <a:ext cx="8229600" cy="762000"/>
          </a:xfrm>
        </p:spPr>
        <p:txBody>
          <a:bodyPr>
            <a:normAutofit/>
          </a:bodyPr>
          <a:lstStyle/>
          <a:p>
            <a:r>
              <a:rPr lang="el-GR" sz="2800" dirty="0" smtClean="0">
                <a:latin typeface="Calibri" pitchFamily="34" charset="0"/>
              </a:rPr>
              <a:t>Αντικείμενο του έργου</a:t>
            </a:r>
            <a:endParaRPr lang="el-GR" sz="2800" dirty="0">
              <a:latin typeface="Calibri" pitchFamily="34" charset="0"/>
            </a:endParaRPr>
          </a:p>
        </p:txBody>
      </p:sp>
      <p:sp>
        <p:nvSpPr>
          <p:cNvPr id="10" name="2 - Θέση περιεχομένου"/>
          <p:cNvSpPr>
            <a:spLocks noGrp="1"/>
          </p:cNvSpPr>
          <p:nvPr>
            <p:ph idx="1"/>
          </p:nvPr>
        </p:nvSpPr>
        <p:spPr>
          <a:xfrm>
            <a:off x="762000" y="1066800"/>
            <a:ext cx="7772400" cy="4724400"/>
          </a:xfrm>
        </p:spPr>
        <p:txBody>
          <a:bodyPr/>
          <a:lstStyle/>
          <a:p>
            <a:pPr algn="just"/>
            <a:r>
              <a:rPr lang="el-GR" sz="2400" dirty="0" smtClean="0">
                <a:latin typeface="Calibri" pitchFamily="34" charset="0"/>
              </a:rPr>
              <a:t>Υποδομή</a:t>
            </a:r>
            <a:endParaRPr lang="en-GB" sz="2400" dirty="0" smtClean="0">
              <a:latin typeface="Calibri" pitchFamily="34" charset="0"/>
            </a:endParaRPr>
          </a:p>
          <a:p>
            <a:pPr lvl="1">
              <a:buSzPct val="68000"/>
              <a:defRPr/>
            </a:pPr>
            <a:r>
              <a:rPr lang="en-GB" sz="2000" dirty="0" smtClean="0">
                <a:latin typeface="Calibri" pitchFamily="34" charset="0"/>
                <a:cs typeface="Arial" charset="0"/>
              </a:rPr>
              <a:t>Hardware</a:t>
            </a:r>
          </a:p>
          <a:p>
            <a:pPr lvl="1">
              <a:buSzPct val="68000"/>
              <a:defRPr/>
            </a:pPr>
            <a:r>
              <a:rPr lang="en-GB" sz="2000" dirty="0" smtClean="0">
                <a:latin typeface="Calibri" pitchFamily="34" charset="0"/>
                <a:cs typeface="Arial" charset="0"/>
              </a:rPr>
              <a:t>System Software</a:t>
            </a:r>
          </a:p>
          <a:p>
            <a:pPr lvl="1">
              <a:buSzPct val="68000"/>
              <a:defRPr/>
            </a:pPr>
            <a:r>
              <a:rPr lang="el-GR" sz="2000" dirty="0" smtClean="0">
                <a:latin typeface="Calibri" pitchFamily="34" charset="0"/>
                <a:cs typeface="Arial" charset="0"/>
              </a:rPr>
              <a:t>Έτοιμο Λογισμικό</a:t>
            </a:r>
          </a:p>
          <a:p>
            <a:pPr marL="365125" lvl="1" indent="-255588" algn="just">
              <a:spcBef>
                <a:spcPts val="400"/>
              </a:spcBef>
              <a:buSzPct val="68000"/>
              <a:buFont typeface="Wingdings 3" pitchFamily="18" charset="2"/>
              <a:buChar char=""/>
            </a:pPr>
            <a:r>
              <a:rPr lang="en-GB" sz="2400" dirty="0" smtClean="0">
                <a:latin typeface="Calibri" pitchFamily="34" charset="0"/>
              </a:rPr>
              <a:t>Portal / Security</a:t>
            </a:r>
          </a:p>
          <a:p>
            <a:pPr marL="365125" lvl="1" indent="-255588" algn="just">
              <a:spcBef>
                <a:spcPts val="400"/>
              </a:spcBef>
              <a:buSzPct val="68000"/>
              <a:buFont typeface="Wingdings 3" pitchFamily="18" charset="2"/>
              <a:buChar char=""/>
            </a:pPr>
            <a:r>
              <a:rPr lang="el-GR" sz="2400" dirty="0" smtClean="0">
                <a:latin typeface="Calibri" pitchFamily="34" charset="0"/>
              </a:rPr>
              <a:t>Βασικές Εφαρμογές</a:t>
            </a:r>
          </a:p>
          <a:p>
            <a:pPr marL="365125" lvl="1" indent="-255588" algn="just">
              <a:spcBef>
                <a:spcPts val="400"/>
              </a:spcBef>
              <a:buSzPct val="68000"/>
              <a:buFont typeface="Wingdings 3" pitchFamily="18" charset="2"/>
              <a:buChar char=""/>
            </a:pPr>
            <a:r>
              <a:rPr lang="el-GR" sz="2400" dirty="0" smtClean="0">
                <a:latin typeface="Calibri" pitchFamily="34" charset="0"/>
              </a:rPr>
              <a:t>Εκκαθάριση – Πληρωμές</a:t>
            </a:r>
          </a:p>
          <a:p>
            <a:pPr marL="365125" lvl="1" indent="-255588" algn="just">
              <a:spcBef>
                <a:spcPts val="400"/>
              </a:spcBef>
              <a:buSzPct val="68000"/>
              <a:buFont typeface="Wingdings 3" pitchFamily="18" charset="2"/>
              <a:buChar char=""/>
            </a:pPr>
            <a:r>
              <a:rPr lang="el-GR" sz="2400" dirty="0" smtClean="0">
                <a:latin typeface="Calibri" pitchFamily="34" charset="0"/>
              </a:rPr>
              <a:t>Διοικητική Πληροφόρηση και Εξελιγμένες Αναφορές -</a:t>
            </a:r>
          </a:p>
          <a:p>
            <a:pPr marL="365125" lvl="1" indent="-9525" algn="just">
              <a:spcBef>
                <a:spcPts val="400"/>
              </a:spcBef>
              <a:buSzPct val="68000"/>
              <a:buNone/>
            </a:pPr>
            <a:r>
              <a:rPr lang="el-GR" sz="2400" dirty="0" smtClean="0">
                <a:latin typeface="Calibri" pitchFamily="34" charset="0"/>
              </a:rPr>
              <a:t>Υποστήριξη στη λήψη αποφάσεων</a:t>
            </a:r>
          </a:p>
          <a:p>
            <a:pPr marL="365125" lvl="6" indent="-255588" algn="just" eaLnBrk="0" fontAlgn="base" hangingPunct="0">
              <a:spcBef>
                <a:spcPts val="400"/>
              </a:spcBef>
              <a:spcAft>
                <a:spcPct val="0"/>
              </a:spcAft>
              <a:buClr>
                <a:schemeClr val="accent1"/>
              </a:buClr>
              <a:buSzPct val="68000"/>
              <a:buFont typeface="Wingdings 3" pitchFamily="18" charset="2"/>
              <a:buChar char=""/>
              <a:tabLst>
                <a:tab pos="627063" algn="l"/>
              </a:tabLst>
              <a:defRPr/>
            </a:pPr>
            <a:r>
              <a:rPr lang="el-GR" sz="2400" dirty="0" smtClean="0">
                <a:latin typeface="Calibri" pitchFamily="34" charset="0"/>
              </a:rPr>
              <a:t>Υποσύστημα ανίχνευσης, πρόβλεψης &amp; αποτροπής απάτης</a:t>
            </a:r>
          </a:p>
          <a:p>
            <a:pPr marL="365125" lvl="1" indent="-255588" algn="just">
              <a:spcBef>
                <a:spcPts val="400"/>
              </a:spcBef>
              <a:buSzPct val="68000"/>
              <a:buFont typeface="Wingdings 3" pitchFamily="18" charset="2"/>
              <a:buChar char=""/>
            </a:pPr>
            <a:r>
              <a:rPr lang="el-GR" sz="2400" dirty="0" smtClean="0">
                <a:latin typeface="Calibri" pitchFamily="34" charset="0"/>
              </a:rPr>
              <a:t>Συμβατότητα με </a:t>
            </a:r>
            <a:r>
              <a:rPr lang="en-GB" sz="2400" dirty="0" smtClean="0">
                <a:latin typeface="Calibri" pitchFamily="34" charset="0"/>
              </a:rPr>
              <a:t>EPSOS</a:t>
            </a:r>
            <a:endParaRPr lang="el-GR" sz="2400" dirty="0" smtClean="0">
              <a:latin typeface="Calibri" pitchFamily="34" charset="0"/>
            </a:endParaRPr>
          </a:p>
          <a:p>
            <a:pPr marL="365125" lvl="1" indent="-255588" algn="just">
              <a:spcBef>
                <a:spcPts val="400"/>
              </a:spcBef>
              <a:buSzPct val="68000"/>
              <a:buFont typeface="Wingdings 3" pitchFamily="18" charset="2"/>
              <a:buChar char=""/>
            </a:pPr>
            <a:endParaRPr lang="en-GB" sz="2200" b="1" dirty="0" smtClean="0">
              <a:latin typeface="Calibri" pitchFamily="34" charset="0"/>
            </a:endParaRPr>
          </a:p>
        </p:txBody>
      </p:sp>
    </p:spTree>
  </p:cSld>
  <p:clrMapOvr>
    <a:masterClrMapping/>
  </p:clrMapOvr>
  <p:transition spd="slow" advClick="0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0" y="685800"/>
            <a:ext cx="9144000" cy="45719"/>
            <a:chOff x="0" y="1207"/>
            <a:chExt cx="5760" cy="46"/>
          </a:xfrm>
        </p:grpSpPr>
        <p:sp>
          <p:nvSpPr>
            <p:cNvPr id="7177" name="Line 4"/>
            <p:cNvSpPr>
              <a:spLocks noChangeShapeType="1"/>
            </p:cNvSpPr>
            <p:nvPr/>
          </p:nvSpPr>
          <p:spPr bwMode="auto">
            <a:xfrm>
              <a:off x="0" y="1207"/>
              <a:ext cx="5760" cy="0"/>
            </a:xfrm>
            <a:prstGeom prst="line">
              <a:avLst/>
            </a:prstGeom>
            <a:noFill/>
            <a:ln w="12700" cmpd="dbl">
              <a:solidFill>
                <a:srgbClr val="0084C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l-GR"/>
            </a:p>
          </p:txBody>
        </p:sp>
        <p:sp>
          <p:nvSpPr>
            <p:cNvPr id="7178" name="Line 5"/>
            <p:cNvSpPr>
              <a:spLocks noChangeShapeType="1"/>
            </p:cNvSpPr>
            <p:nvPr/>
          </p:nvSpPr>
          <p:spPr bwMode="auto">
            <a:xfrm>
              <a:off x="0" y="1253"/>
              <a:ext cx="5760" cy="0"/>
            </a:xfrm>
            <a:prstGeom prst="line">
              <a:avLst/>
            </a:prstGeom>
            <a:noFill/>
            <a:ln w="34925" cmpd="sng">
              <a:solidFill>
                <a:srgbClr val="0084C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l-GR"/>
            </a:p>
          </p:txBody>
        </p:sp>
      </p:grpSp>
      <p:sp>
        <p:nvSpPr>
          <p:cNvPr id="14" name="13 - Τίτλος"/>
          <p:cNvSpPr>
            <a:spLocks noGrp="1"/>
          </p:cNvSpPr>
          <p:nvPr>
            <p:ph type="title"/>
          </p:nvPr>
        </p:nvSpPr>
        <p:spPr>
          <a:xfrm>
            <a:off x="914400" y="0"/>
            <a:ext cx="8229600" cy="762000"/>
          </a:xfrm>
        </p:spPr>
        <p:txBody>
          <a:bodyPr>
            <a:normAutofit/>
          </a:bodyPr>
          <a:lstStyle/>
          <a:p>
            <a:r>
              <a:rPr lang="el-GR" sz="2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Στόχοι του έργου</a:t>
            </a:r>
            <a:endParaRPr lang="el-GR" sz="2800" dirty="0">
              <a:latin typeface="Calibri" pitchFamily="34" charset="0"/>
            </a:endParaRPr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533400" y="1219200"/>
            <a:ext cx="8280920" cy="4572000"/>
          </a:xfrm>
        </p:spPr>
        <p:txBody>
          <a:bodyPr rtlCol="0">
            <a:noAutofit/>
          </a:bodyPr>
          <a:lstStyle/>
          <a:p>
            <a:pPr marL="0" indent="0" eaLnBrk="1" fontAlgn="auto" hangingPunct="1">
              <a:lnSpc>
                <a:spcPct val="170000"/>
              </a:lnSpc>
              <a:spcAft>
                <a:spcPts val="0"/>
              </a:spcAft>
              <a:buFont typeface="Symbol" pitchFamily="18" charset="2"/>
              <a:buNone/>
              <a:defRPr/>
            </a:pPr>
            <a:endParaRPr lang="el-GR" sz="2000" dirty="0" smtClean="0">
              <a:latin typeface="Calibri" pitchFamily="34" charset="0"/>
            </a:endParaRPr>
          </a:p>
          <a:p>
            <a:pPr marL="0" indent="0" eaLnBrk="1" fontAlgn="auto" hangingPunct="1">
              <a:lnSpc>
                <a:spcPct val="170000"/>
              </a:lnSpc>
              <a:spcAft>
                <a:spcPts val="0"/>
              </a:spcAft>
              <a:buFont typeface="Symbol" pitchFamily="18" charset="2"/>
              <a:buNone/>
              <a:defRPr/>
            </a:pPr>
            <a:endParaRPr lang="el-GR" sz="2000" dirty="0">
              <a:latin typeface="Calibri" pitchFamily="34" charset="0"/>
            </a:endParaRPr>
          </a:p>
        </p:txBody>
      </p:sp>
      <p:sp>
        <p:nvSpPr>
          <p:cNvPr id="8" name="2 - Θέση περιεχομένου"/>
          <p:cNvSpPr txBox="1">
            <a:spLocks/>
          </p:cNvSpPr>
          <p:nvPr/>
        </p:nvSpPr>
        <p:spPr bwMode="auto">
          <a:xfrm>
            <a:off x="762000" y="12954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65125" indent="-255588" algn="just" eaLnBrk="0" hangingPunct="0">
              <a:spcBef>
                <a:spcPts val="400"/>
              </a:spcBef>
              <a:spcAft>
                <a:spcPts val="1800"/>
              </a:spcAft>
              <a:buClr>
                <a:schemeClr val="accent1"/>
              </a:buClr>
              <a:buSzPct val="68000"/>
              <a:buFont typeface="Wingdings 3" pitchFamily="18" charset="2"/>
              <a:buChar char=""/>
              <a:defRPr/>
            </a:pPr>
            <a:r>
              <a:rPr lang="el-GR" sz="2400" dirty="0" smtClean="0">
                <a:latin typeface="Calibri" pitchFamily="34" charset="0"/>
              </a:rPr>
              <a:t>Παροχή υπηρεσιών προς τους ασθενείς και η διασφάλιση της υγείας τους</a:t>
            </a:r>
          </a:p>
          <a:p>
            <a:pPr marL="365125" indent="-255588" algn="just" eaLnBrk="0" hangingPunct="0">
              <a:spcBef>
                <a:spcPts val="400"/>
              </a:spcBef>
              <a:spcAft>
                <a:spcPts val="1800"/>
              </a:spcAft>
              <a:buClr>
                <a:schemeClr val="accent1"/>
              </a:buClr>
              <a:buSzPct val="68000"/>
              <a:buFont typeface="Wingdings 3" pitchFamily="18" charset="2"/>
              <a:buChar char=""/>
              <a:defRPr/>
            </a:pPr>
            <a:r>
              <a:rPr lang="el-GR" sz="2400" dirty="0" smtClean="0">
                <a:latin typeface="Calibri" pitchFamily="34" charset="0"/>
              </a:rPr>
              <a:t>Εκσυγχρονισμός της πρωτοβάθμιας περίθαλψης</a:t>
            </a:r>
          </a:p>
          <a:p>
            <a:pPr marL="365125" indent="-255588" algn="just" eaLnBrk="0" hangingPunct="0">
              <a:spcBef>
                <a:spcPts val="400"/>
              </a:spcBef>
              <a:spcAft>
                <a:spcPts val="1800"/>
              </a:spcAft>
              <a:buClr>
                <a:schemeClr val="accent1"/>
              </a:buClr>
              <a:buSzPct val="68000"/>
              <a:buFont typeface="Wingdings 3" pitchFamily="18" charset="2"/>
              <a:buChar char=""/>
              <a:defRPr/>
            </a:pPr>
            <a:r>
              <a:rPr lang="el-GR" sz="2400" dirty="0" smtClean="0">
                <a:latin typeface="Calibri" pitchFamily="34" charset="0"/>
              </a:rPr>
              <a:t>Αυτοματοποίηση των διαδικασιών</a:t>
            </a:r>
          </a:p>
          <a:p>
            <a:pPr marL="365125" indent="-255588" algn="just" eaLnBrk="0" hangingPunct="0">
              <a:spcBef>
                <a:spcPts val="400"/>
              </a:spcBef>
              <a:spcAft>
                <a:spcPts val="1800"/>
              </a:spcAft>
              <a:buClr>
                <a:schemeClr val="accent1"/>
              </a:buClr>
              <a:buSzPct val="68000"/>
              <a:buFont typeface="Wingdings 3" pitchFamily="18" charset="2"/>
              <a:buChar char=""/>
              <a:defRPr/>
            </a:pPr>
            <a:r>
              <a:rPr lang="el-GR" sz="2400" dirty="0" smtClean="0">
                <a:latin typeface="Calibri" pitchFamily="34" charset="0"/>
              </a:rPr>
              <a:t>Έλεγχος και εξορθολογισμός της ιατροφαρμακευτικής δαπάνης για την πρωτοβάθμια φροντίδα υγείας</a:t>
            </a:r>
          </a:p>
        </p:txBody>
      </p:sp>
    </p:spTree>
  </p:cSld>
  <p:clrMapOvr>
    <a:masterClrMapping/>
  </p:clrMapOvr>
  <p:transition spd="slow" advClick="0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0" y="685800"/>
            <a:ext cx="9144000" cy="45719"/>
            <a:chOff x="0" y="1207"/>
            <a:chExt cx="5760" cy="46"/>
          </a:xfrm>
        </p:grpSpPr>
        <p:sp>
          <p:nvSpPr>
            <p:cNvPr id="7177" name="Line 4"/>
            <p:cNvSpPr>
              <a:spLocks noChangeShapeType="1"/>
            </p:cNvSpPr>
            <p:nvPr/>
          </p:nvSpPr>
          <p:spPr bwMode="auto">
            <a:xfrm>
              <a:off x="0" y="1207"/>
              <a:ext cx="5760" cy="0"/>
            </a:xfrm>
            <a:prstGeom prst="line">
              <a:avLst/>
            </a:prstGeom>
            <a:noFill/>
            <a:ln w="12700" cmpd="dbl">
              <a:solidFill>
                <a:srgbClr val="0084C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l-GR"/>
            </a:p>
          </p:txBody>
        </p:sp>
        <p:sp>
          <p:nvSpPr>
            <p:cNvPr id="7178" name="Line 5"/>
            <p:cNvSpPr>
              <a:spLocks noChangeShapeType="1"/>
            </p:cNvSpPr>
            <p:nvPr/>
          </p:nvSpPr>
          <p:spPr bwMode="auto">
            <a:xfrm>
              <a:off x="0" y="1253"/>
              <a:ext cx="5760" cy="0"/>
            </a:xfrm>
            <a:prstGeom prst="line">
              <a:avLst/>
            </a:prstGeom>
            <a:noFill/>
            <a:ln w="34925" cmpd="sng">
              <a:solidFill>
                <a:srgbClr val="0084C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l-GR"/>
            </a:p>
          </p:txBody>
        </p:sp>
      </p:grpSp>
      <p:sp>
        <p:nvSpPr>
          <p:cNvPr id="14" name="13 - Τίτλος"/>
          <p:cNvSpPr>
            <a:spLocks noGrp="1"/>
          </p:cNvSpPr>
          <p:nvPr>
            <p:ph type="title"/>
          </p:nvPr>
        </p:nvSpPr>
        <p:spPr>
          <a:xfrm>
            <a:off x="914400" y="0"/>
            <a:ext cx="8229600" cy="76200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l-GR" sz="2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Σύστημα Ηλεκτρονικής </a:t>
            </a:r>
            <a:r>
              <a:rPr lang="el-GR" sz="28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Συνταγογράφησης</a:t>
            </a:r>
            <a:endParaRPr lang="el-GR" sz="2800" dirty="0">
              <a:solidFill>
                <a:schemeClr val="tx1">
                  <a:lumMod val="65000"/>
                  <a:lumOff val="35000"/>
                </a:schemeClr>
              </a:solidFill>
              <a:latin typeface="Calibri" pitchFamily="34" charset="0"/>
            </a:endParaRPr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533400" y="1219200"/>
            <a:ext cx="8280920" cy="4572000"/>
          </a:xfrm>
        </p:spPr>
        <p:txBody>
          <a:bodyPr rtlCol="0">
            <a:noAutofit/>
          </a:bodyPr>
          <a:lstStyle/>
          <a:p>
            <a:pPr marL="0" indent="0" eaLnBrk="1" fontAlgn="auto" hangingPunct="1">
              <a:lnSpc>
                <a:spcPct val="170000"/>
              </a:lnSpc>
              <a:spcAft>
                <a:spcPts val="0"/>
              </a:spcAft>
              <a:buFont typeface="Symbol" pitchFamily="18" charset="2"/>
              <a:buNone/>
              <a:defRPr/>
            </a:pPr>
            <a:endParaRPr lang="el-GR" sz="2000" dirty="0" smtClean="0">
              <a:latin typeface="Calibri" pitchFamily="34" charset="0"/>
            </a:endParaRPr>
          </a:p>
          <a:p>
            <a:pPr marL="0" indent="0" eaLnBrk="1" fontAlgn="auto" hangingPunct="1">
              <a:lnSpc>
                <a:spcPct val="170000"/>
              </a:lnSpc>
              <a:spcAft>
                <a:spcPts val="0"/>
              </a:spcAft>
              <a:buFont typeface="Symbol" pitchFamily="18" charset="2"/>
              <a:buNone/>
              <a:defRPr/>
            </a:pPr>
            <a:endParaRPr lang="el-GR" sz="2000" dirty="0">
              <a:latin typeface="Calibri" pitchFamily="34" charset="0"/>
            </a:endParaRPr>
          </a:p>
        </p:txBody>
      </p:sp>
      <p:sp>
        <p:nvSpPr>
          <p:cNvPr id="8" name="2 - Θέση περιεχομένου"/>
          <p:cNvSpPr txBox="1">
            <a:spLocks/>
          </p:cNvSpPr>
          <p:nvPr/>
        </p:nvSpPr>
        <p:spPr bwMode="auto">
          <a:xfrm>
            <a:off x="762000" y="1295400"/>
            <a:ext cx="77724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175" lvl="6" indent="4763" algn="just">
              <a:spcAft>
                <a:spcPts val="1200"/>
              </a:spcAft>
              <a:buClr>
                <a:schemeClr val="accent1"/>
              </a:buClr>
              <a:tabLst>
                <a:tab pos="627063" algn="l"/>
              </a:tabLst>
              <a:defRPr/>
            </a:pPr>
            <a:r>
              <a:rPr lang="el-GR" sz="2400" dirty="0" smtClean="0">
                <a:latin typeface="Calibri" pitchFamily="34" charset="0"/>
              </a:rPr>
              <a:t>Η επιτυχής λειτουργία της Ηλεκτρονικής </a:t>
            </a:r>
            <a:r>
              <a:rPr lang="el-GR" sz="2400" dirty="0" err="1" smtClean="0">
                <a:latin typeface="Calibri" pitchFamily="34" charset="0"/>
              </a:rPr>
              <a:t>Συνταγογράφησης</a:t>
            </a:r>
            <a:r>
              <a:rPr lang="el-GR" sz="2400" dirty="0" smtClean="0">
                <a:latin typeface="Calibri" pitchFamily="34" charset="0"/>
              </a:rPr>
              <a:t> βασίζεται στην καλή συνεργασία και συνεισφορά όλων των εμπλεκόμενων φορέων και ενδιαφερομένων:  </a:t>
            </a:r>
          </a:p>
          <a:p>
            <a:pPr marL="365125" lvl="6" indent="-255588" algn="just" eaLnBrk="0" fontAlgn="base" hangingPunct="0">
              <a:spcBef>
                <a:spcPts val="400"/>
              </a:spcBef>
              <a:spcAft>
                <a:spcPct val="0"/>
              </a:spcAft>
              <a:buClr>
                <a:schemeClr val="accent1"/>
              </a:buClr>
              <a:buSzPct val="68000"/>
              <a:buFont typeface="Wingdings 3" pitchFamily="18" charset="2"/>
              <a:buChar char=""/>
              <a:tabLst>
                <a:tab pos="627063" algn="l"/>
              </a:tabLst>
              <a:defRPr/>
            </a:pPr>
            <a:endParaRPr lang="el-GR" sz="2400" dirty="0" smtClean="0">
              <a:latin typeface="Calibri" pitchFamily="34" charset="0"/>
            </a:endParaRPr>
          </a:p>
        </p:txBody>
      </p:sp>
      <p:sp>
        <p:nvSpPr>
          <p:cNvPr id="12" name="2 - Θέση περιεχομένου"/>
          <p:cNvSpPr txBox="1">
            <a:spLocks/>
          </p:cNvSpPr>
          <p:nvPr/>
        </p:nvSpPr>
        <p:spPr bwMode="auto">
          <a:xfrm>
            <a:off x="4343400" y="2743200"/>
            <a:ext cx="3733800" cy="25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65125" lvl="6" indent="-255588" algn="just" eaLnBrk="0" fontAlgn="base" hangingPunct="0">
              <a:spcBef>
                <a:spcPts val="400"/>
              </a:spcBef>
              <a:spcAft>
                <a:spcPct val="0"/>
              </a:spcAft>
              <a:buClr>
                <a:schemeClr val="accent1"/>
              </a:buClr>
              <a:buSzPct val="68000"/>
              <a:buFont typeface="Wingdings 3" pitchFamily="18" charset="2"/>
              <a:buChar char=""/>
              <a:tabLst>
                <a:tab pos="627063" algn="l"/>
              </a:tabLst>
              <a:defRPr/>
            </a:pPr>
            <a:r>
              <a:rPr lang="el-GR" sz="2400" dirty="0" smtClean="0">
                <a:latin typeface="Calibri" pitchFamily="34" charset="0"/>
              </a:rPr>
              <a:t>Ελεγκτικοί Φορείς</a:t>
            </a:r>
          </a:p>
          <a:p>
            <a:pPr marL="365125" lvl="6" indent="-255588" algn="just" eaLnBrk="0" fontAlgn="base" hangingPunct="0">
              <a:spcBef>
                <a:spcPts val="400"/>
              </a:spcBef>
              <a:spcAft>
                <a:spcPct val="0"/>
              </a:spcAft>
              <a:buClr>
                <a:schemeClr val="accent1"/>
              </a:buClr>
              <a:buSzPct val="68000"/>
              <a:buFont typeface="Wingdings 3" pitchFamily="18" charset="2"/>
              <a:buChar char=""/>
              <a:tabLst>
                <a:tab pos="627063" algn="l"/>
              </a:tabLst>
              <a:defRPr/>
            </a:pPr>
            <a:r>
              <a:rPr lang="el-GR" sz="2400" dirty="0" smtClean="0">
                <a:latin typeface="Calibri" pitchFamily="34" charset="0"/>
              </a:rPr>
              <a:t>Ασφαλισμένοι</a:t>
            </a:r>
          </a:p>
          <a:p>
            <a:pPr marL="365125" lvl="6" indent="-255588" algn="just" eaLnBrk="0" fontAlgn="base" hangingPunct="0">
              <a:spcBef>
                <a:spcPts val="400"/>
              </a:spcBef>
              <a:spcAft>
                <a:spcPct val="0"/>
              </a:spcAft>
              <a:buClr>
                <a:schemeClr val="accent1"/>
              </a:buClr>
              <a:buSzPct val="68000"/>
              <a:buFont typeface="Wingdings 3" pitchFamily="18" charset="2"/>
              <a:buChar char=""/>
              <a:tabLst>
                <a:tab pos="627063" algn="l"/>
              </a:tabLst>
              <a:defRPr/>
            </a:pPr>
            <a:r>
              <a:rPr lang="el-GR" sz="2400" dirty="0" smtClean="0">
                <a:latin typeface="Calibri" pitchFamily="34" charset="0"/>
              </a:rPr>
              <a:t>Ιατρική Κοινότητα </a:t>
            </a:r>
          </a:p>
          <a:p>
            <a:pPr marL="365125" lvl="6" indent="-255588" algn="just" eaLnBrk="0" fontAlgn="base" hangingPunct="0">
              <a:spcBef>
                <a:spcPts val="400"/>
              </a:spcBef>
              <a:spcAft>
                <a:spcPct val="0"/>
              </a:spcAft>
              <a:buClr>
                <a:schemeClr val="accent1"/>
              </a:buClr>
              <a:buSzPct val="68000"/>
              <a:buFont typeface="Wingdings 3" pitchFamily="18" charset="2"/>
              <a:buChar char=""/>
              <a:tabLst>
                <a:tab pos="627063" algn="l"/>
              </a:tabLst>
              <a:defRPr/>
            </a:pPr>
            <a:r>
              <a:rPr lang="el-GR" sz="2400" dirty="0" smtClean="0">
                <a:latin typeface="Calibri" pitchFamily="34" charset="0"/>
              </a:rPr>
              <a:t>Φαρμακευτική Κοινότητα </a:t>
            </a:r>
          </a:p>
          <a:p>
            <a:pPr marL="365125" lvl="6" indent="-255588" algn="just" eaLnBrk="0" fontAlgn="base" hangingPunct="0">
              <a:spcBef>
                <a:spcPts val="400"/>
              </a:spcBef>
              <a:spcAft>
                <a:spcPct val="0"/>
              </a:spcAft>
              <a:buClr>
                <a:schemeClr val="accent1"/>
              </a:buClr>
              <a:buSzPct val="68000"/>
              <a:buFont typeface="Wingdings 3" pitchFamily="18" charset="2"/>
              <a:buChar char=""/>
              <a:tabLst>
                <a:tab pos="627063" algn="l"/>
              </a:tabLst>
              <a:defRPr/>
            </a:pPr>
            <a:r>
              <a:rPr lang="el-GR" sz="2400" dirty="0" smtClean="0">
                <a:latin typeface="Calibri" pitchFamily="34" charset="0"/>
              </a:rPr>
              <a:t>Αγορά Πληροφορικής</a:t>
            </a:r>
          </a:p>
          <a:p>
            <a:pPr marL="365125" lvl="6" indent="-255588" algn="just" eaLnBrk="0" fontAlgn="base" hangingPunct="0">
              <a:spcBef>
                <a:spcPts val="400"/>
              </a:spcBef>
              <a:spcAft>
                <a:spcPct val="0"/>
              </a:spcAft>
              <a:buClr>
                <a:schemeClr val="accent1"/>
              </a:buClr>
              <a:buSzPct val="68000"/>
              <a:buFont typeface="Wingdings 3" pitchFamily="18" charset="2"/>
              <a:buChar char=""/>
              <a:tabLst>
                <a:tab pos="627063" algn="l"/>
              </a:tabLst>
              <a:defRPr/>
            </a:pPr>
            <a:r>
              <a:rPr lang="el-GR" sz="2400" dirty="0">
                <a:latin typeface="Calibri" pitchFamily="34" charset="0"/>
              </a:rPr>
              <a:t>Η.ΔΙ.Κ.Α. Α.Ε</a:t>
            </a:r>
          </a:p>
          <a:p>
            <a:pPr marL="109537" lvl="6" algn="just" eaLnBrk="0" fontAlgn="base" hangingPunct="0">
              <a:spcBef>
                <a:spcPts val="400"/>
              </a:spcBef>
              <a:spcAft>
                <a:spcPct val="0"/>
              </a:spcAft>
              <a:buClr>
                <a:schemeClr val="accent1"/>
              </a:buClr>
              <a:buSzPct val="68000"/>
              <a:tabLst>
                <a:tab pos="627063" algn="l"/>
              </a:tabLst>
              <a:defRPr/>
            </a:pPr>
            <a:r>
              <a:rPr lang="el-GR" sz="2400" dirty="0" smtClean="0">
                <a:latin typeface="Calibri" pitchFamily="34" charset="0"/>
              </a:rPr>
              <a:t> </a:t>
            </a:r>
          </a:p>
          <a:p>
            <a:pPr marL="365125" lvl="6" indent="-255588" algn="just" eaLnBrk="0" fontAlgn="base" hangingPunct="0">
              <a:spcBef>
                <a:spcPts val="400"/>
              </a:spcBef>
              <a:spcAft>
                <a:spcPct val="0"/>
              </a:spcAft>
              <a:buClr>
                <a:schemeClr val="accent1"/>
              </a:buClr>
              <a:buSzPct val="68000"/>
              <a:buFont typeface="Wingdings 3" pitchFamily="18" charset="2"/>
              <a:buChar char=""/>
              <a:tabLst>
                <a:tab pos="627063" algn="l"/>
              </a:tabLst>
              <a:defRPr/>
            </a:pPr>
            <a:endParaRPr lang="el-GR" sz="2400" dirty="0" smtClean="0">
              <a:latin typeface="Calibri" pitchFamily="34" charset="0"/>
            </a:endParaRPr>
          </a:p>
        </p:txBody>
      </p:sp>
      <p:sp>
        <p:nvSpPr>
          <p:cNvPr id="16" name="2 - Θέση περιεχομένου"/>
          <p:cNvSpPr txBox="1">
            <a:spLocks/>
          </p:cNvSpPr>
          <p:nvPr/>
        </p:nvSpPr>
        <p:spPr bwMode="auto">
          <a:xfrm>
            <a:off x="914400" y="2743200"/>
            <a:ext cx="3733800" cy="25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65125" lvl="6" indent="-255588" algn="just" eaLnBrk="0" fontAlgn="base" hangingPunct="0">
              <a:spcBef>
                <a:spcPts val="400"/>
              </a:spcBef>
              <a:spcAft>
                <a:spcPct val="0"/>
              </a:spcAft>
              <a:buClr>
                <a:schemeClr val="accent1"/>
              </a:buClr>
              <a:buSzPct val="68000"/>
              <a:buFont typeface="Wingdings 3" pitchFamily="18" charset="2"/>
              <a:buChar char=""/>
              <a:tabLst>
                <a:tab pos="627063" algn="l"/>
              </a:tabLst>
              <a:defRPr/>
            </a:pPr>
            <a:r>
              <a:rPr lang="el-GR" sz="2400" dirty="0" smtClean="0">
                <a:latin typeface="Calibri" pitchFamily="34" charset="0"/>
              </a:rPr>
              <a:t>Γ.Γ.Κ.Α.</a:t>
            </a:r>
          </a:p>
          <a:p>
            <a:pPr marL="365125" lvl="6" indent="-255588" algn="just" eaLnBrk="0" fontAlgn="base" hangingPunct="0">
              <a:spcBef>
                <a:spcPts val="400"/>
              </a:spcBef>
              <a:spcAft>
                <a:spcPct val="0"/>
              </a:spcAft>
              <a:buClr>
                <a:schemeClr val="accent1"/>
              </a:buClr>
              <a:buSzPct val="68000"/>
              <a:buFont typeface="Wingdings 3" pitchFamily="18" charset="2"/>
              <a:buChar char=""/>
              <a:tabLst>
                <a:tab pos="627063" algn="l"/>
              </a:tabLst>
              <a:defRPr/>
            </a:pPr>
            <a:r>
              <a:rPr lang="el-GR" sz="2400" dirty="0" smtClean="0">
                <a:latin typeface="Calibri" pitchFamily="34" charset="0"/>
              </a:rPr>
              <a:t>Υπουργείο Υγείας</a:t>
            </a:r>
          </a:p>
          <a:p>
            <a:pPr marL="365125" lvl="6" indent="-255588" algn="just" eaLnBrk="0" fontAlgn="base" hangingPunct="0">
              <a:spcBef>
                <a:spcPts val="400"/>
              </a:spcBef>
              <a:spcAft>
                <a:spcPct val="0"/>
              </a:spcAft>
              <a:buClr>
                <a:schemeClr val="accent1"/>
              </a:buClr>
              <a:buSzPct val="68000"/>
              <a:buFont typeface="Wingdings 3" pitchFamily="18" charset="2"/>
              <a:buChar char=""/>
              <a:tabLst>
                <a:tab pos="627063" algn="l"/>
              </a:tabLst>
              <a:defRPr/>
            </a:pPr>
            <a:r>
              <a:rPr lang="el-GR" sz="2400" dirty="0" smtClean="0">
                <a:latin typeface="Calibri" pitchFamily="34" charset="0"/>
              </a:rPr>
              <a:t>ΕΟΦ</a:t>
            </a:r>
          </a:p>
          <a:p>
            <a:pPr marL="365125" lvl="6" indent="-255588" algn="just" eaLnBrk="0" fontAlgn="base" hangingPunct="0">
              <a:spcBef>
                <a:spcPts val="400"/>
              </a:spcBef>
              <a:spcAft>
                <a:spcPct val="0"/>
              </a:spcAft>
              <a:buClr>
                <a:schemeClr val="accent1"/>
              </a:buClr>
              <a:buSzPct val="68000"/>
              <a:buFont typeface="Wingdings 3" pitchFamily="18" charset="2"/>
              <a:buChar char=""/>
              <a:tabLst>
                <a:tab pos="627063" algn="l"/>
              </a:tabLst>
              <a:defRPr/>
            </a:pPr>
            <a:r>
              <a:rPr lang="el-GR" sz="2400" dirty="0">
                <a:latin typeface="Calibri" pitchFamily="34" charset="0"/>
              </a:rPr>
              <a:t>ΕΟΠΥΥ</a:t>
            </a:r>
          </a:p>
          <a:p>
            <a:pPr marL="365125" lvl="6" indent="-255588" algn="just" eaLnBrk="0" fontAlgn="base" hangingPunct="0">
              <a:spcBef>
                <a:spcPts val="400"/>
              </a:spcBef>
              <a:spcAft>
                <a:spcPct val="0"/>
              </a:spcAft>
              <a:buClr>
                <a:schemeClr val="accent1"/>
              </a:buClr>
              <a:buSzPct val="68000"/>
              <a:buFont typeface="Wingdings 3" pitchFamily="18" charset="2"/>
              <a:buChar char=""/>
              <a:tabLst>
                <a:tab pos="627063" algn="l"/>
              </a:tabLst>
              <a:defRPr/>
            </a:pPr>
            <a:r>
              <a:rPr lang="el-GR" sz="2400" dirty="0" smtClean="0">
                <a:latin typeface="Calibri" pitchFamily="34" charset="0"/>
              </a:rPr>
              <a:t>ΤΥΠΕΤ</a:t>
            </a:r>
          </a:p>
          <a:p>
            <a:pPr marL="365125" lvl="6" indent="-255588" algn="just" eaLnBrk="0" fontAlgn="base" hangingPunct="0">
              <a:spcBef>
                <a:spcPts val="400"/>
              </a:spcBef>
              <a:spcAft>
                <a:spcPct val="0"/>
              </a:spcAft>
              <a:buClr>
                <a:schemeClr val="accent1"/>
              </a:buClr>
              <a:buSzPct val="68000"/>
              <a:buFont typeface="Wingdings 3" pitchFamily="18" charset="2"/>
              <a:buChar char=""/>
              <a:tabLst>
                <a:tab pos="627063" algn="l"/>
              </a:tabLst>
              <a:defRPr/>
            </a:pPr>
            <a:r>
              <a:rPr lang="el-GR" sz="2400" dirty="0" smtClean="0">
                <a:latin typeface="Calibri" pitchFamily="34" charset="0"/>
              </a:rPr>
              <a:t>ΕΥΔΑΠ</a:t>
            </a:r>
          </a:p>
          <a:p>
            <a:pPr marL="365125" lvl="6" indent="-255588" algn="just" eaLnBrk="0" fontAlgn="base" hangingPunct="0">
              <a:spcBef>
                <a:spcPts val="400"/>
              </a:spcBef>
              <a:spcAft>
                <a:spcPct val="0"/>
              </a:spcAft>
              <a:buClr>
                <a:schemeClr val="accent1"/>
              </a:buClr>
              <a:buSzPct val="68000"/>
              <a:tabLst>
                <a:tab pos="627063" algn="l"/>
              </a:tabLst>
              <a:defRPr/>
            </a:pPr>
            <a:endParaRPr lang="el-GR" sz="2400" dirty="0" smtClean="0">
              <a:latin typeface="Calibri" pitchFamily="34" charset="0"/>
            </a:endParaRPr>
          </a:p>
          <a:p>
            <a:pPr marL="365125" lvl="6" indent="-255588" algn="just" eaLnBrk="0" fontAlgn="base" hangingPunct="0">
              <a:spcBef>
                <a:spcPts val="400"/>
              </a:spcBef>
              <a:spcAft>
                <a:spcPct val="0"/>
              </a:spcAft>
              <a:buClr>
                <a:schemeClr val="accent1"/>
              </a:buClr>
              <a:buSzPct val="68000"/>
              <a:buFont typeface="Wingdings 3" pitchFamily="18" charset="2"/>
              <a:buChar char=""/>
              <a:tabLst>
                <a:tab pos="627063" algn="l"/>
              </a:tabLst>
              <a:defRPr/>
            </a:pPr>
            <a:endParaRPr lang="el-GR" sz="2400" dirty="0" smtClean="0">
              <a:latin typeface="Calibri" pitchFamily="34" charset="0"/>
            </a:endParaRPr>
          </a:p>
        </p:txBody>
      </p:sp>
    </p:spTree>
  </p:cSld>
  <p:clrMapOvr>
    <a:masterClrMapping/>
  </p:clrMapOvr>
  <p:transition spd="slow" advClick="0"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0" y="685800"/>
            <a:ext cx="9144000" cy="45719"/>
            <a:chOff x="0" y="1207"/>
            <a:chExt cx="5760" cy="46"/>
          </a:xfrm>
        </p:grpSpPr>
        <p:sp>
          <p:nvSpPr>
            <p:cNvPr id="7177" name="Line 4"/>
            <p:cNvSpPr>
              <a:spLocks noChangeShapeType="1"/>
            </p:cNvSpPr>
            <p:nvPr/>
          </p:nvSpPr>
          <p:spPr bwMode="auto">
            <a:xfrm>
              <a:off x="0" y="1207"/>
              <a:ext cx="5760" cy="0"/>
            </a:xfrm>
            <a:prstGeom prst="line">
              <a:avLst/>
            </a:prstGeom>
            <a:noFill/>
            <a:ln w="12700" cmpd="dbl">
              <a:solidFill>
                <a:srgbClr val="0084C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l-GR"/>
            </a:p>
          </p:txBody>
        </p:sp>
        <p:sp>
          <p:nvSpPr>
            <p:cNvPr id="7178" name="Line 5"/>
            <p:cNvSpPr>
              <a:spLocks noChangeShapeType="1"/>
            </p:cNvSpPr>
            <p:nvPr/>
          </p:nvSpPr>
          <p:spPr bwMode="auto">
            <a:xfrm>
              <a:off x="0" y="1253"/>
              <a:ext cx="5760" cy="0"/>
            </a:xfrm>
            <a:prstGeom prst="line">
              <a:avLst/>
            </a:prstGeom>
            <a:noFill/>
            <a:ln w="34925" cmpd="sng">
              <a:solidFill>
                <a:srgbClr val="0084C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l-GR"/>
            </a:p>
          </p:txBody>
        </p:sp>
      </p:grpSp>
      <p:sp>
        <p:nvSpPr>
          <p:cNvPr id="14" name="13 - Τίτλος"/>
          <p:cNvSpPr>
            <a:spLocks noGrp="1"/>
          </p:cNvSpPr>
          <p:nvPr>
            <p:ph type="title"/>
          </p:nvPr>
        </p:nvSpPr>
        <p:spPr>
          <a:xfrm>
            <a:off x="914400" y="0"/>
            <a:ext cx="8229600" cy="762000"/>
          </a:xfrm>
        </p:spPr>
        <p:txBody>
          <a:bodyPr>
            <a:normAutofit/>
          </a:bodyPr>
          <a:lstStyle/>
          <a:p>
            <a:r>
              <a:rPr lang="el-GR" sz="2800" dirty="0" smtClean="0">
                <a:latin typeface="Calibri" pitchFamily="34" charset="0"/>
              </a:rPr>
              <a:t>Σύστημα Ηλεκτρονικής Συνταγογράφησης</a:t>
            </a:r>
            <a:endParaRPr lang="el-GR" sz="2800" dirty="0">
              <a:latin typeface="Calibri" pitchFamily="34" charset="0"/>
            </a:endParaRPr>
          </a:p>
        </p:txBody>
      </p:sp>
      <p:sp>
        <p:nvSpPr>
          <p:cNvPr id="10" name="2 - Θέση περιεχομένου"/>
          <p:cNvSpPr>
            <a:spLocks noGrp="1"/>
          </p:cNvSpPr>
          <p:nvPr>
            <p:ph idx="1"/>
          </p:nvPr>
        </p:nvSpPr>
        <p:spPr>
          <a:xfrm>
            <a:off x="762000" y="1066800"/>
            <a:ext cx="7772400" cy="4572000"/>
          </a:xfrm>
        </p:spPr>
        <p:txBody>
          <a:bodyPr/>
          <a:lstStyle/>
          <a:p>
            <a:pPr algn="just">
              <a:spcAft>
                <a:spcPts val="600"/>
              </a:spcAft>
            </a:pPr>
            <a:r>
              <a:rPr lang="el-GR" sz="2400" dirty="0" smtClean="0">
                <a:latin typeface="Calibri" pitchFamily="34" charset="0"/>
              </a:rPr>
              <a:t>Το σύστημα της Ηλεκτρονικής Συνταγογράφησης είναι εθνικό έργο  ευρέως διαδεδομένο, με διείσδυση &gt; 98%</a:t>
            </a:r>
          </a:p>
          <a:p>
            <a:pPr marL="365125" lvl="1" indent="-255588" algn="just">
              <a:spcBef>
                <a:spcPts val="400"/>
              </a:spcBef>
              <a:spcAft>
                <a:spcPts val="600"/>
              </a:spcAft>
              <a:buSzPct val="68000"/>
              <a:buFont typeface="Wingdings 3" pitchFamily="18" charset="2"/>
              <a:buChar char=""/>
            </a:pPr>
            <a:r>
              <a:rPr lang="el-GR" sz="2400" dirty="0" smtClean="0">
                <a:latin typeface="Calibri" pitchFamily="34" charset="0"/>
              </a:rPr>
              <a:t>Αποτελεί το μεγαλύτερο πανελλαδικά </a:t>
            </a:r>
            <a:r>
              <a:rPr lang="en-GB" sz="2400" dirty="0" smtClean="0">
                <a:latin typeface="Calibri" pitchFamily="34" charset="0"/>
              </a:rPr>
              <a:t>on</a:t>
            </a:r>
            <a:r>
              <a:rPr lang="el-GR" sz="2400" dirty="0" smtClean="0">
                <a:latin typeface="Calibri" pitchFamily="34" charset="0"/>
              </a:rPr>
              <a:t>-</a:t>
            </a:r>
            <a:r>
              <a:rPr lang="en-GB" sz="2400" dirty="0" smtClean="0">
                <a:latin typeface="Calibri" pitchFamily="34" charset="0"/>
              </a:rPr>
              <a:t>line</a:t>
            </a:r>
            <a:r>
              <a:rPr lang="el-GR" sz="2400" dirty="0" smtClean="0">
                <a:latin typeface="Calibri" pitchFamily="34" charset="0"/>
              </a:rPr>
              <a:t> πληροφοριακό σύστημα, με περισσότερες από 850.000 συναλλαγές την ημέρα και ένα από τα πληρέστερα σε παγκόσμιο επίπεδο</a:t>
            </a:r>
          </a:p>
        </p:txBody>
      </p:sp>
    </p:spTree>
  </p:cSld>
  <p:clrMapOvr>
    <a:masterClrMapping/>
  </p:clrMapOvr>
  <p:transition spd="slow" advClick="0"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0" y="685800"/>
            <a:ext cx="9144000" cy="45719"/>
            <a:chOff x="0" y="1207"/>
            <a:chExt cx="5760" cy="46"/>
          </a:xfrm>
        </p:grpSpPr>
        <p:sp>
          <p:nvSpPr>
            <p:cNvPr id="7177" name="Line 4"/>
            <p:cNvSpPr>
              <a:spLocks noChangeShapeType="1"/>
            </p:cNvSpPr>
            <p:nvPr/>
          </p:nvSpPr>
          <p:spPr bwMode="auto">
            <a:xfrm>
              <a:off x="0" y="1207"/>
              <a:ext cx="5760" cy="0"/>
            </a:xfrm>
            <a:prstGeom prst="line">
              <a:avLst/>
            </a:prstGeom>
            <a:noFill/>
            <a:ln w="12700" cmpd="dbl">
              <a:solidFill>
                <a:srgbClr val="0084C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l-GR"/>
            </a:p>
          </p:txBody>
        </p:sp>
        <p:sp>
          <p:nvSpPr>
            <p:cNvPr id="7178" name="Line 5"/>
            <p:cNvSpPr>
              <a:spLocks noChangeShapeType="1"/>
            </p:cNvSpPr>
            <p:nvPr/>
          </p:nvSpPr>
          <p:spPr bwMode="auto">
            <a:xfrm>
              <a:off x="0" y="1253"/>
              <a:ext cx="5760" cy="0"/>
            </a:xfrm>
            <a:prstGeom prst="line">
              <a:avLst/>
            </a:prstGeom>
            <a:noFill/>
            <a:ln w="34925" cmpd="sng">
              <a:solidFill>
                <a:srgbClr val="0084C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l-GR"/>
            </a:p>
          </p:txBody>
        </p:sp>
      </p:grpSp>
      <p:sp>
        <p:nvSpPr>
          <p:cNvPr id="14" name="13 - Τίτλος"/>
          <p:cNvSpPr>
            <a:spLocks noGrp="1"/>
          </p:cNvSpPr>
          <p:nvPr>
            <p:ph type="title"/>
          </p:nvPr>
        </p:nvSpPr>
        <p:spPr>
          <a:xfrm>
            <a:off x="914400" y="0"/>
            <a:ext cx="8229600" cy="76200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l-GR" sz="2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Μεγέθη της Ηλεκτρονικής Συνταγογράφησης</a:t>
            </a:r>
            <a:endParaRPr lang="el-GR" sz="2800" dirty="0">
              <a:solidFill>
                <a:schemeClr val="tx1">
                  <a:lumMod val="65000"/>
                  <a:lumOff val="35000"/>
                </a:schemeClr>
              </a:solidFill>
              <a:latin typeface="Calibri" pitchFamily="34" charset="0"/>
            </a:endParaRPr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533400" y="1219200"/>
            <a:ext cx="8280920" cy="4572000"/>
          </a:xfrm>
        </p:spPr>
        <p:txBody>
          <a:bodyPr rtlCol="0">
            <a:noAutofit/>
          </a:bodyPr>
          <a:lstStyle/>
          <a:p>
            <a:pPr marL="0" indent="0" eaLnBrk="1" fontAlgn="auto" hangingPunct="1">
              <a:lnSpc>
                <a:spcPct val="170000"/>
              </a:lnSpc>
              <a:spcAft>
                <a:spcPts val="0"/>
              </a:spcAft>
              <a:buFont typeface="Symbol" pitchFamily="18" charset="2"/>
              <a:buNone/>
              <a:defRPr/>
            </a:pPr>
            <a:endParaRPr lang="el-GR" sz="2000" dirty="0" smtClean="0">
              <a:latin typeface="Calibri" pitchFamily="34" charset="0"/>
            </a:endParaRPr>
          </a:p>
          <a:p>
            <a:pPr marL="0" indent="0" eaLnBrk="1" fontAlgn="auto" hangingPunct="1">
              <a:lnSpc>
                <a:spcPct val="170000"/>
              </a:lnSpc>
              <a:spcAft>
                <a:spcPts val="0"/>
              </a:spcAft>
              <a:buFont typeface="Symbol" pitchFamily="18" charset="2"/>
              <a:buNone/>
              <a:defRPr/>
            </a:pPr>
            <a:endParaRPr lang="el-GR" sz="2000" dirty="0">
              <a:latin typeface="Calibri" pitchFamily="34" charset="0"/>
            </a:endParaRPr>
          </a:p>
        </p:txBody>
      </p:sp>
      <p:sp>
        <p:nvSpPr>
          <p:cNvPr id="18" name="17 - TextBox"/>
          <p:cNvSpPr txBox="1"/>
          <p:nvPr/>
        </p:nvSpPr>
        <p:spPr>
          <a:xfrm>
            <a:off x="914400" y="1117796"/>
            <a:ext cx="7315200" cy="40831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65125" lvl="6" indent="-255588" algn="just" eaLnBrk="0" fontAlgn="base" hangingPunct="0">
              <a:lnSpc>
                <a:spcPct val="150000"/>
              </a:lnSpc>
              <a:spcBef>
                <a:spcPts val="400"/>
              </a:spcBef>
              <a:spcAft>
                <a:spcPct val="0"/>
              </a:spcAft>
              <a:buClr>
                <a:schemeClr val="accent1"/>
              </a:buClr>
              <a:buSzPct val="68000"/>
              <a:buFont typeface="Wingdings 3" pitchFamily="18" charset="2"/>
              <a:buChar char=""/>
              <a:tabLst>
                <a:tab pos="627063" algn="l"/>
              </a:tabLst>
              <a:defRPr/>
            </a:pPr>
            <a:r>
              <a:rPr lang="el-GR" sz="2400" dirty="0" smtClean="0">
                <a:latin typeface="Calibri" pitchFamily="34" charset="0"/>
              </a:rPr>
              <a:t>50.000 πιστοποιημένοι ιατροί</a:t>
            </a:r>
            <a:endParaRPr lang="en-US" sz="2400" dirty="0" smtClean="0">
              <a:latin typeface="Calibri" pitchFamily="34" charset="0"/>
            </a:endParaRPr>
          </a:p>
          <a:p>
            <a:pPr marL="365125" lvl="6" indent="-255588" algn="just" eaLnBrk="0" fontAlgn="base" hangingPunct="0">
              <a:lnSpc>
                <a:spcPct val="150000"/>
              </a:lnSpc>
              <a:spcBef>
                <a:spcPts val="400"/>
              </a:spcBef>
              <a:spcAft>
                <a:spcPct val="0"/>
              </a:spcAft>
              <a:buClr>
                <a:schemeClr val="accent1"/>
              </a:buClr>
              <a:buSzPct val="68000"/>
              <a:buFont typeface="Wingdings 3" pitchFamily="18" charset="2"/>
              <a:buChar char=""/>
              <a:tabLst>
                <a:tab pos="627063" algn="l"/>
              </a:tabLst>
              <a:defRPr/>
            </a:pPr>
            <a:r>
              <a:rPr lang="el-GR" sz="2400" dirty="0" smtClean="0">
                <a:latin typeface="Calibri" pitchFamily="34" charset="0"/>
              </a:rPr>
              <a:t>13.000 πιστοποιημένα φαρμακεία</a:t>
            </a:r>
          </a:p>
          <a:p>
            <a:pPr marL="365125" lvl="6" indent="-255588" algn="just" eaLnBrk="0" fontAlgn="base" hangingPunct="0">
              <a:lnSpc>
                <a:spcPct val="150000"/>
              </a:lnSpc>
              <a:spcBef>
                <a:spcPts val="400"/>
              </a:spcBef>
              <a:spcAft>
                <a:spcPct val="0"/>
              </a:spcAft>
              <a:buClr>
                <a:schemeClr val="accent1"/>
              </a:buClr>
              <a:buSzPct val="68000"/>
              <a:buFont typeface="Wingdings 3" pitchFamily="18" charset="2"/>
              <a:buChar char=""/>
              <a:tabLst>
                <a:tab pos="627063" algn="l"/>
              </a:tabLst>
              <a:defRPr/>
            </a:pPr>
            <a:r>
              <a:rPr lang="en-US" sz="2400" dirty="0" smtClean="0">
                <a:latin typeface="Calibri" pitchFamily="34" charset="0"/>
              </a:rPr>
              <a:t>5.500.000 </a:t>
            </a:r>
            <a:r>
              <a:rPr lang="el-GR" sz="2400" dirty="0" smtClean="0">
                <a:latin typeface="Calibri" pitchFamily="34" charset="0"/>
              </a:rPr>
              <a:t>συνταγές </a:t>
            </a:r>
            <a:r>
              <a:rPr lang="en-US" sz="2400" dirty="0" smtClean="0">
                <a:latin typeface="Calibri" pitchFamily="34" charset="0"/>
              </a:rPr>
              <a:t>/</a:t>
            </a:r>
            <a:r>
              <a:rPr lang="el-GR" sz="2400" dirty="0" smtClean="0">
                <a:latin typeface="Calibri" pitchFamily="34" charset="0"/>
              </a:rPr>
              <a:t> μήνα</a:t>
            </a:r>
          </a:p>
          <a:p>
            <a:pPr marL="365125" lvl="6" indent="-255588" algn="just" eaLnBrk="0" fontAlgn="base" hangingPunct="0">
              <a:lnSpc>
                <a:spcPct val="150000"/>
              </a:lnSpc>
              <a:spcBef>
                <a:spcPts val="400"/>
              </a:spcBef>
              <a:spcAft>
                <a:spcPct val="0"/>
              </a:spcAft>
              <a:buClr>
                <a:schemeClr val="accent1"/>
              </a:buClr>
              <a:buSzPct val="68000"/>
              <a:buFont typeface="Wingdings 3" pitchFamily="18" charset="2"/>
              <a:buChar char=""/>
              <a:tabLst>
                <a:tab pos="627063" algn="l"/>
              </a:tabLst>
              <a:defRPr/>
            </a:pPr>
            <a:r>
              <a:rPr lang="el-GR" sz="2400" dirty="0" smtClean="0">
                <a:latin typeface="Calibri" pitchFamily="34" charset="0"/>
              </a:rPr>
              <a:t>2</a:t>
            </a:r>
            <a:r>
              <a:rPr lang="en-US" sz="2400" dirty="0" smtClean="0">
                <a:latin typeface="Calibri" pitchFamily="34" charset="0"/>
              </a:rPr>
              <a:t>.</a:t>
            </a:r>
            <a:r>
              <a:rPr lang="el-GR" sz="2400" dirty="0" smtClean="0">
                <a:latin typeface="Calibri" pitchFamily="34" charset="0"/>
              </a:rPr>
              <a:t>4</a:t>
            </a:r>
            <a:r>
              <a:rPr lang="en-US" sz="2400" dirty="0" smtClean="0">
                <a:latin typeface="Calibri" pitchFamily="34" charset="0"/>
              </a:rPr>
              <a:t>00.00</a:t>
            </a:r>
            <a:r>
              <a:rPr lang="el-GR" sz="2400" dirty="0" smtClean="0">
                <a:latin typeface="Calibri" pitchFamily="34" charset="0"/>
              </a:rPr>
              <a:t>0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l-GR" sz="2400" dirty="0" smtClean="0">
                <a:latin typeface="Calibri" pitchFamily="34" charset="0"/>
              </a:rPr>
              <a:t>παραπεμπτικά / μήνα</a:t>
            </a:r>
            <a:endParaRPr lang="en-US" sz="2400" dirty="0" smtClean="0">
              <a:latin typeface="Calibri" pitchFamily="34" charset="0"/>
            </a:endParaRPr>
          </a:p>
          <a:p>
            <a:pPr marL="365125" lvl="6" indent="-255588" algn="just" eaLnBrk="0" fontAlgn="base" hangingPunct="0">
              <a:lnSpc>
                <a:spcPct val="150000"/>
              </a:lnSpc>
              <a:spcBef>
                <a:spcPts val="400"/>
              </a:spcBef>
              <a:spcAft>
                <a:spcPct val="0"/>
              </a:spcAft>
              <a:buClr>
                <a:schemeClr val="accent1"/>
              </a:buClr>
              <a:buSzPct val="68000"/>
              <a:buFont typeface="Wingdings 3" pitchFamily="18" charset="2"/>
              <a:buChar char=""/>
              <a:tabLst>
                <a:tab pos="627063" algn="l"/>
              </a:tabLst>
              <a:defRPr/>
            </a:pPr>
            <a:r>
              <a:rPr lang="en-US" sz="2400" dirty="0" smtClean="0">
                <a:latin typeface="Calibri" pitchFamily="34" charset="0"/>
              </a:rPr>
              <a:t>2.900.000 </a:t>
            </a:r>
            <a:r>
              <a:rPr lang="el-GR" sz="2400" dirty="0" smtClean="0">
                <a:latin typeface="Calibri" pitchFamily="34" charset="0"/>
              </a:rPr>
              <a:t>ασθενείς </a:t>
            </a:r>
            <a:r>
              <a:rPr lang="en-US" sz="2400" dirty="0" smtClean="0">
                <a:latin typeface="Calibri" pitchFamily="34" charset="0"/>
              </a:rPr>
              <a:t>/</a:t>
            </a:r>
            <a:r>
              <a:rPr lang="el-GR" sz="2400" dirty="0" smtClean="0">
                <a:latin typeface="Calibri" pitchFamily="34" charset="0"/>
              </a:rPr>
              <a:t> μήνα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l-GR" dirty="0">
              <a:latin typeface="+mn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l-GR" sz="2400" dirty="0">
                <a:latin typeface="Calibri" pitchFamily="34" charset="0"/>
                <a:cs typeface="+mn-cs"/>
              </a:rPr>
              <a:t>Από την έναρξη του συστήματος έχουν εξυπηρετηθεί συνολικά </a:t>
            </a:r>
            <a:r>
              <a:rPr lang="el-GR" sz="2400" b="1" dirty="0" smtClean="0">
                <a:latin typeface="Calibri" pitchFamily="34" charset="0"/>
                <a:cs typeface="+mn-cs"/>
              </a:rPr>
              <a:t>9.950.000 </a:t>
            </a:r>
            <a:r>
              <a:rPr lang="el-GR" sz="2400" dirty="0">
                <a:latin typeface="Calibri" pitchFamily="34" charset="0"/>
                <a:cs typeface="+mn-cs"/>
              </a:rPr>
              <a:t>διαφορετικοί ασθενείς</a:t>
            </a:r>
            <a:endParaRPr lang="el-GR" sz="2400" b="1" dirty="0">
              <a:latin typeface="Calibri" pitchFamily="34" charset="0"/>
              <a:cs typeface="+mn-cs"/>
            </a:endParaRPr>
          </a:p>
        </p:txBody>
      </p:sp>
    </p:spTree>
  </p:cSld>
  <p:clrMapOvr>
    <a:masterClrMapping/>
  </p:clrMapOvr>
  <p:transition spd="slow" advClick="0"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0" y="685800"/>
            <a:ext cx="9144000" cy="45719"/>
            <a:chOff x="0" y="1207"/>
            <a:chExt cx="5760" cy="46"/>
          </a:xfrm>
        </p:grpSpPr>
        <p:sp>
          <p:nvSpPr>
            <p:cNvPr id="7177" name="Line 4"/>
            <p:cNvSpPr>
              <a:spLocks noChangeShapeType="1"/>
            </p:cNvSpPr>
            <p:nvPr/>
          </p:nvSpPr>
          <p:spPr bwMode="auto">
            <a:xfrm>
              <a:off x="0" y="1207"/>
              <a:ext cx="5760" cy="0"/>
            </a:xfrm>
            <a:prstGeom prst="line">
              <a:avLst/>
            </a:prstGeom>
            <a:noFill/>
            <a:ln w="12700" cmpd="dbl">
              <a:solidFill>
                <a:srgbClr val="0084C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l-GR"/>
            </a:p>
          </p:txBody>
        </p:sp>
        <p:sp>
          <p:nvSpPr>
            <p:cNvPr id="7178" name="Line 5"/>
            <p:cNvSpPr>
              <a:spLocks noChangeShapeType="1"/>
            </p:cNvSpPr>
            <p:nvPr/>
          </p:nvSpPr>
          <p:spPr bwMode="auto">
            <a:xfrm>
              <a:off x="0" y="1253"/>
              <a:ext cx="5760" cy="0"/>
            </a:xfrm>
            <a:prstGeom prst="line">
              <a:avLst/>
            </a:prstGeom>
            <a:noFill/>
            <a:ln w="34925" cmpd="sng">
              <a:solidFill>
                <a:srgbClr val="0084C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l-GR"/>
            </a:p>
          </p:txBody>
        </p:sp>
      </p:grpSp>
      <p:sp>
        <p:nvSpPr>
          <p:cNvPr id="14" name="13 - Τίτλος"/>
          <p:cNvSpPr>
            <a:spLocks noGrp="1"/>
          </p:cNvSpPr>
          <p:nvPr>
            <p:ph type="title"/>
          </p:nvPr>
        </p:nvSpPr>
        <p:spPr>
          <a:xfrm>
            <a:off x="914400" y="0"/>
            <a:ext cx="8229600" cy="76200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l-GR" sz="2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Σύστημα Ηλεκτρονικής </a:t>
            </a:r>
            <a:r>
              <a:rPr lang="el-GR" sz="28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Συνταγογράφησης</a:t>
            </a:r>
            <a:endParaRPr lang="el-GR" sz="2800" dirty="0">
              <a:solidFill>
                <a:schemeClr val="tx1">
                  <a:lumMod val="65000"/>
                  <a:lumOff val="35000"/>
                </a:schemeClr>
              </a:solidFill>
              <a:latin typeface="Calibri" pitchFamily="34" charset="0"/>
            </a:endParaRPr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533400" y="1219200"/>
            <a:ext cx="8280920" cy="4572000"/>
          </a:xfrm>
        </p:spPr>
        <p:txBody>
          <a:bodyPr rtlCol="0">
            <a:noAutofit/>
          </a:bodyPr>
          <a:lstStyle/>
          <a:p>
            <a:pPr marL="0" indent="0" eaLnBrk="1" fontAlgn="auto" hangingPunct="1">
              <a:lnSpc>
                <a:spcPct val="170000"/>
              </a:lnSpc>
              <a:spcAft>
                <a:spcPts val="0"/>
              </a:spcAft>
              <a:buFont typeface="Symbol" pitchFamily="18" charset="2"/>
              <a:buNone/>
              <a:defRPr/>
            </a:pPr>
            <a:endParaRPr lang="el-GR" sz="2000" dirty="0" smtClean="0">
              <a:latin typeface="Calibri" pitchFamily="34" charset="0"/>
            </a:endParaRPr>
          </a:p>
          <a:p>
            <a:pPr marL="0" indent="0" eaLnBrk="1" fontAlgn="auto" hangingPunct="1">
              <a:lnSpc>
                <a:spcPct val="170000"/>
              </a:lnSpc>
              <a:spcAft>
                <a:spcPts val="0"/>
              </a:spcAft>
              <a:buFont typeface="Symbol" pitchFamily="18" charset="2"/>
              <a:buNone/>
              <a:defRPr/>
            </a:pPr>
            <a:endParaRPr lang="el-GR" sz="2000" dirty="0">
              <a:latin typeface="Calibri" pitchFamily="34" charset="0"/>
            </a:endParaRPr>
          </a:p>
        </p:txBody>
      </p:sp>
      <p:sp>
        <p:nvSpPr>
          <p:cNvPr id="8" name="2 - Θέση περιεχομένου"/>
          <p:cNvSpPr txBox="1">
            <a:spLocks/>
          </p:cNvSpPr>
          <p:nvPr/>
        </p:nvSpPr>
        <p:spPr bwMode="auto">
          <a:xfrm>
            <a:off x="762000" y="1295400"/>
            <a:ext cx="7772400" cy="434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65125" indent="-255588" algn="just" eaLnBrk="0" hangingPunct="0">
              <a:spcBef>
                <a:spcPts val="400"/>
              </a:spcBef>
              <a:spcAft>
                <a:spcPts val="600"/>
              </a:spcAft>
              <a:buClr>
                <a:schemeClr val="accent1"/>
              </a:buClr>
              <a:buSzPct val="68000"/>
              <a:buFont typeface="Wingdings 3" pitchFamily="18" charset="2"/>
              <a:buChar char=""/>
            </a:pPr>
            <a:r>
              <a:rPr lang="el-GR" sz="2400" dirty="0">
                <a:latin typeface="Calibri" pitchFamily="34" charset="0"/>
                <a:cs typeface="+mn-cs"/>
              </a:rPr>
              <a:t>Αρχική υλοποίηση από την </a:t>
            </a:r>
            <a:r>
              <a:rPr lang="el-GR" sz="2400" dirty="0" smtClean="0">
                <a:latin typeface="Calibri" pitchFamily="34" charset="0"/>
                <a:cs typeface="+mn-cs"/>
              </a:rPr>
              <a:t>ΗΔΙΚΑ</a:t>
            </a:r>
          </a:p>
          <a:p>
            <a:pPr lvl="2" indent="-228600" eaLnBrk="0" hangingPunct="0">
              <a:spcBef>
                <a:spcPts val="325"/>
              </a:spcBef>
              <a:buClr>
                <a:schemeClr val="accent1"/>
              </a:buClr>
              <a:buSzPct val="68000"/>
              <a:buFont typeface="Verdana" pitchFamily="34" charset="0"/>
              <a:buChar char="◦"/>
              <a:defRPr/>
            </a:pPr>
            <a:r>
              <a:rPr lang="el-GR" sz="2000" dirty="0">
                <a:latin typeface="Calibri" pitchFamily="34" charset="0"/>
              </a:rPr>
              <a:t>Καταχώρηση ιατρικών επισκέψεων</a:t>
            </a:r>
          </a:p>
          <a:p>
            <a:pPr lvl="2" indent="-228600" eaLnBrk="0" hangingPunct="0">
              <a:spcBef>
                <a:spcPts val="325"/>
              </a:spcBef>
              <a:buClr>
                <a:schemeClr val="accent1"/>
              </a:buClr>
              <a:buSzPct val="68000"/>
              <a:buFont typeface="Verdana" pitchFamily="34" charset="0"/>
              <a:buChar char="◦"/>
              <a:defRPr/>
            </a:pPr>
            <a:r>
              <a:rPr lang="el-GR" sz="2000" dirty="0">
                <a:latin typeface="Calibri" pitchFamily="34" charset="0"/>
              </a:rPr>
              <a:t>Έκδοση και </a:t>
            </a:r>
            <a:r>
              <a:rPr lang="el-GR" sz="2000" dirty="0" smtClean="0">
                <a:latin typeface="Calibri" pitchFamily="34" charset="0"/>
              </a:rPr>
              <a:t>εκτέλεση συνταγών </a:t>
            </a:r>
            <a:r>
              <a:rPr lang="el-GR" sz="2000" dirty="0">
                <a:latin typeface="Calibri" pitchFamily="34" charset="0"/>
              </a:rPr>
              <a:t>φαρμάκων</a:t>
            </a:r>
          </a:p>
          <a:p>
            <a:pPr lvl="2" indent="-228600" eaLnBrk="0" hangingPunct="0">
              <a:spcBef>
                <a:spcPts val="325"/>
              </a:spcBef>
              <a:spcAft>
                <a:spcPts val="600"/>
              </a:spcAft>
              <a:buClr>
                <a:schemeClr val="accent1"/>
              </a:buClr>
              <a:buSzPct val="68000"/>
              <a:buFont typeface="Verdana" pitchFamily="34" charset="0"/>
              <a:buChar char="◦"/>
              <a:defRPr/>
            </a:pPr>
            <a:r>
              <a:rPr lang="el-GR" sz="2000" dirty="0">
                <a:latin typeface="Calibri" pitchFamily="34" charset="0"/>
              </a:rPr>
              <a:t>Έκδοση και εκτέλεση παραπεμπτικών διαγνωστικών εξετάσεων</a:t>
            </a:r>
          </a:p>
          <a:p>
            <a:pPr marL="365125" lvl="1" indent="-255588" algn="just" eaLnBrk="0" hangingPunct="0">
              <a:spcBef>
                <a:spcPts val="400"/>
              </a:spcBef>
              <a:spcAft>
                <a:spcPts val="600"/>
              </a:spcAft>
              <a:buClr>
                <a:schemeClr val="accent1"/>
              </a:buClr>
              <a:buSzPct val="68000"/>
              <a:buFont typeface="Wingdings 3" pitchFamily="18" charset="2"/>
              <a:buChar char=""/>
            </a:pPr>
            <a:r>
              <a:rPr lang="el-GR" sz="2400" dirty="0" smtClean="0">
                <a:latin typeface="Calibri" pitchFamily="34" charset="0"/>
                <a:cs typeface="+mn-cs"/>
              </a:rPr>
              <a:t>Επέκταση </a:t>
            </a:r>
            <a:r>
              <a:rPr lang="el-GR" sz="2400" dirty="0">
                <a:latin typeface="Calibri" pitchFamily="34" charset="0"/>
                <a:cs typeface="+mn-cs"/>
              </a:rPr>
              <a:t>και ολοκλήρωση της εφαρμογής και του εξοπλισμού, στο πλαίσιο του Ε.Π. "Ψηφιακή Σύγκλιση", που συγχρηματοδοτείται από το Ευρωπαϊκό Ταμείο Περιφερειακής Ανάπτυξης της Ε.Ε. </a:t>
            </a:r>
          </a:p>
        </p:txBody>
      </p:sp>
    </p:spTree>
    <p:extLst>
      <p:ext uri="{BB962C8B-B14F-4D97-AF65-F5344CB8AC3E}">
        <p14:creationId xmlns:p14="http://schemas.microsoft.com/office/powerpoint/2010/main" val="2040023898"/>
      </p:ext>
    </p:extLst>
  </p:cSld>
  <p:clrMapOvr>
    <a:masterClrMapping/>
  </p:clrMapOvr>
  <p:transition spd="slow" advClick="0">
    <p:fad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Συγκέντρωση">
  <a:themeElements>
    <a:clrScheme name="Συγκέντρωση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Συγκέντρωση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Αποκορύφωμα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>
    <a:txDef>
      <a:spPr>
        <a:ln>
          <a:solidFill>
            <a:schemeClr val="bg1"/>
          </a:solidFill>
        </a:ln>
      </a:spPr>
      <a:bodyPr/>
      <a:lstStyle>
        <a:defPPr marL="666750" marR="0" indent="-557213" algn="just" defTabSz="914400" rtl="0" eaLnBrk="0" fontAlgn="base" latinLnBrk="0" hangingPunct="0">
          <a:lnSpc>
            <a:spcPct val="80000"/>
          </a:lnSpc>
          <a:spcBef>
            <a:spcPts val="400"/>
          </a:spcBef>
          <a:spcAft>
            <a:spcPts val="600"/>
          </a:spcAft>
          <a:buClr>
            <a:schemeClr val="accent1"/>
          </a:buClr>
          <a:buSzPct val="68000"/>
          <a:tabLst/>
          <a:defRPr kumimoji="0" sz="20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Tahoma" pitchFamily="34" charset="0"/>
            <a:cs typeface="Tahoma" pitchFamily="34" charset="0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13781</TotalTime>
  <Words>1127</Words>
  <Application>Microsoft Office PowerPoint</Application>
  <PresentationFormat>On-screen Show (4:3)</PresentationFormat>
  <Paragraphs>198</Paragraphs>
  <Slides>25</Slides>
  <Notes>25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35" baseType="lpstr">
      <vt:lpstr>Arial</vt:lpstr>
      <vt:lpstr>Calibri</vt:lpstr>
      <vt:lpstr>Lucida Sans Unicode</vt:lpstr>
      <vt:lpstr>Symbol</vt:lpstr>
      <vt:lpstr>Tahoma</vt:lpstr>
      <vt:lpstr>Verdana</vt:lpstr>
      <vt:lpstr>Wingdings</vt:lpstr>
      <vt:lpstr>Wingdings 2</vt:lpstr>
      <vt:lpstr>Wingdings 3</vt:lpstr>
      <vt:lpstr>Συγκέντρωση</vt:lpstr>
      <vt:lpstr>PowerPoint Presentation</vt:lpstr>
      <vt:lpstr>Διαχειριστικά στοιχεία του έργου (1/2)</vt:lpstr>
      <vt:lpstr>Διαχειριστικά στοιχεία του έργου (2/2)</vt:lpstr>
      <vt:lpstr>Αντικείμενο του έργου</vt:lpstr>
      <vt:lpstr>Στόχοι του έργου</vt:lpstr>
      <vt:lpstr>Σύστημα Ηλεκτρονικής Συνταγογράφησης</vt:lpstr>
      <vt:lpstr>Σύστημα Ηλεκτρονικής Συνταγογράφησης</vt:lpstr>
      <vt:lpstr>Μεγέθη της Ηλεκτρονικής Συνταγογράφησης</vt:lpstr>
      <vt:lpstr>Σύστημα Ηλεκτρονικής Συνταγογράφησης</vt:lpstr>
      <vt:lpstr>Νέες λειτουργικότητες και Υποσυστήματα (1/6)</vt:lpstr>
      <vt:lpstr>Νέες λειτουργικότητες και Υποσυστήματα (2/6)</vt:lpstr>
      <vt:lpstr>Νέες λειτουργικότητες και Υποσυστήματα (3/6)</vt:lpstr>
      <vt:lpstr>Νέες λειτουργικότητες και Υποσυστήματα (4/6)</vt:lpstr>
      <vt:lpstr>Διαχρονική πορεία βασικών δεικτών</vt:lpstr>
      <vt:lpstr>Νέες λειτουργικότητες και Υποσυστήματα (5/6)</vt:lpstr>
      <vt:lpstr>Νέες λειτουργικότητες και Υποσυστήματα (6/6)</vt:lpstr>
      <vt:lpstr>Διαλειτουργικότητα Ηλεκτρονικής Συνταγογράφησης </vt:lpstr>
      <vt:lpstr>Ηλεκτρονική Συνταγογράφηση - Οφέλη</vt:lpstr>
      <vt:lpstr>Ηλεκτρονική Συνταγογράφηση σε ευαίσθητες κοινωνικές ομάδες</vt:lpstr>
      <vt:lpstr>Οφέλη για τον Ασφαλισμένο</vt:lpstr>
      <vt:lpstr>Οφέλη για τον ιατρό</vt:lpstr>
      <vt:lpstr>Οφέλη για το φαρμακοποιό</vt:lpstr>
      <vt:lpstr>Οφέλη Φορέων (1/2)</vt:lpstr>
      <vt:lpstr>Οφέλη Φορέων (2/2)</vt:lpstr>
      <vt:lpstr>Ηλεκτρονική Συνταγογράφηση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Διαφάνεια 1</dc:title>
  <dc:creator>user</dc:creator>
  <cp:lastModifiedBy>theo tolias</cp:lastModifiedBy>
  <cp:revision>1408</cp:revision>
  <cp:lastPrinted>2016-04-03T23:20:41Z</cp:lastPrinted>
  <dcterms:created xsi:type="dcterms:W3CDTF">2010-09-28T07:03:37Z</dcterms:created>
  <dcterms:modified xsi:type="dcterms:W3CDTF">2016-04-03T23:29:38Z</dcterms:modified>
</cp:coreProperties>
</file>